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725" r:id="rId5"/>
    <p:sldMasterId id="2147483756" r:id="rId6"/>
  </p:sldMasterIdLst>
  <p:notesMasterIdLst>
    <p:notesMasterId r:id="rId16"/>
  </p:notesMasterIdLst>
  <p:sldIdLst>
    <p:sldId id="2146847293" r:id="rId7"/>
    <p:sldId id="2146847294" r:id="rId8"/>
    <p:sldId id="257" r:id="rId9"/>
    <p:sldId id="263" r:id="rId10"/>
    <p:sldId id="264" r:id="rId11"/>
    <p:sldId id="265" r:id="rId12"/>
    <p:sldId id="258" r:id="rId13"/>
    <p:sldId id="2146847296" r:id="rId14"/>
    <p:sldId id="2146847295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9C"/>
    <a:srgbClr val="FFAA00"/>
    <a:srgbClr val="007339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87" autoAdjust="0"/>
    <p:restoredTop sz="90702" autoAdjust="0"/>
  </p:normalViewPr>
  <p:slideViewPr>
    <p:cSldViewPr snapToGrid="0">
      <p:cViewPr varScale="1">
        <p:scale>
          <a:sx n="136" d="100"/>
          <a:sy n="136" d="100"/>
        </p:scale>
        <p:origin x="224" y="12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06.09.2026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58EE2B-939F-47CD-9BC5-5FD16CEF397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35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Slide nese všechny čtyři body z osnovy: co to je, proč to děláme, jak to funguje, pro koho je to určené.
Do mluveného slova patří, co na slidu není: jazykové modely umí psát texty, shrnovat dokumenty a odpovídat na otázky.
POZOR NA ADRESU: podklad z 18. 8. uvádí ai.dia.gov.cz, na slidu je ai.gov.cz podle zadání. Na jednání 27. 8. Terčik navrhla prezentovat ai.gov.cz a Slívka odpověděl, že to vydá později. Ověřit u Tomáše.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cs-CZ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Zářijový workshop je ten po Mikulově, na schůzce se start posouval ze začátku září. Datum a místnost technického setkání 11. 9. zatím nejsou uzamčené.
K ROZHODNUTÍ: doplnit orientační termín zkušebního provozu pro širší okruh (Bohdan navrhoval březen 2027)? Bez něj věta o nevratných krocích nemá protiváhu, s ním je to závazek.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cs-CZ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Výchozí problém: stát nemá ucelený přehled o připravovaných ICT a AI záměrech. Důsledkem je nemožnost identifikovat duplicity, prioritizovat podle přínosu a plánovat kapacity státních ICT právnických osob. Nedostatky potvrzují závěry NKÚ a dalších analytických materiálů.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Evidence vedená DIA je jediným kanálem i pro AI aktivity - nevzniká samostatný registr. Projekty v oblasti AI budou navíc projednávány OHA bez ohledu na výši výdajů, u vybraných dojde ke zvýšenému dohledu DIA a RVIS. Klíčové AI projekty s významným dopadem projednává RVIS.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E3422724-A174-89D9-AC8F-3F2D774E6F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273367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7C218586-5876-97AA-94A4-EC05A288B5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273367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A8F823BE-0289-3AD8-2460-7235697BE4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273367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90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9B34F57A-1957-F5C6-AB4D-23968CCB05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273367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B92F4FC-5E69-2764-1A06-EBF06AB1DA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828800"/>
          </a:xfrm>
          <a:prstGeom prst="rect">
            <a:avLst/>
          </a:prstGeom>
        </p:spPr>
      </p:pic>
      <p:sp>
        <p:nvSpPr>
          <p:cNvPr id="7" name="Podnadpis 2">
            <a:extLst>
              <a:ext uri="{FF2B5EF4-FFF2-40B4-BE49-F238E27FC236}">
                <a16:creationId xmlns:a16="http://schemas.microsoft.com/office/drawing/2014/main" id="{DCF521EC-E47E-9876-6A54-19D54908D75F}"/>
              </a:ext>
            </a:extLst>
          </p:cNvPr>
          <p:cNvSpPr txBox="1">
            <a:spLocks/>
          </p:cNvSpPr>
          <p:nvPr userDrawn="1"/>
        </p:nvSpPr>
        <p:spPr>
          <a:xfrm>
            <a:off x="492000" y="6288939"/>
            <a:ext cx="11208000" cy="331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2000" b="0" i="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20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800" b="0" i="0" kern="12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600" b="0" i="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>
                <a:solidFill>
                  <a:schemeClr val="tx2"/>
                </a:solidFill>
              </a:rPr>
              <a:t>Vytvořeno v rámci projektu ROPIM – Reforma pro optimalizaci, implementaci a metodické řízení digitalizovaných služeb vč. jejich kapacitního plánování a komunikaci informací klientům veřejné správy, financovaného Evropskou unií </a:t>
            </a:r>
            <a:r>
              <a:rPr lang="cs-CZ" sz="1200" err="1">
                <a:solidFill>
                  <a:schemeClr val="tx2"/>
                </a:solidFill>
              </a:rPr>
              <a:t>NextGeneration</a:t>
            </a:r>
            <a:r>
              <a:rPr lang="cs-CZ" sz="1200">
                <a:solidFill>
                  <a:schemeClr val="tx2"/>
                </a:solidFill>
              </a:rPr>
              <a:t>. </a:t>
            </a:r>
            <a:r>
              <a:rPr lang="cs-CZ" sz="1200" err="1">
                <a:solidFill>
                  <a:schemeClr val="tx2"/>
                </a:solidFill>
              </a:rPr>
              <a:t>Reg</a:t>
            </a:r>
            <a:r>
              <a:rPr lang="cs-CZ" sz="1200">
                <a:solidFill>
                  <a:schemeClr val="tx2"/>
                </a:solidFill>
              </a:rPr>
              <a:t>. č.: CZ.31.5.0/0.0/0.0/23_106/0008503</a:t>
            </a:r>
          </a:p>
        </p:txBody>
      </p:sp>
    </p:spTree>
    <p:extLst>
      <p:ext uri="{BB962C8B-B14F-4D97-AF65-F5344CB8AC3E}">
        <p14:creationId xmlns:p14="http://schemas.microsoft.com/office/powerpoint/2010/main" val="2171132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7C218586-5876-97AA-94A4-EC05A288B5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2733677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760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C689207-F28A-2343-4D0D-41C83845FE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828800"/>
          </a:xfrm>
          <a:prstGeom prst="rect">
            <a:avLst/>
          </a:prstGeom>
        </p:spPr>
      </p:pic>
      <p:sp>
        <p:nvSpPr>
          <p:cNvPr id="6" name="Podnadpis 2">
            <a:extLst>
              <a:ext uri="{FF2B5EF4-FFF2-40B4-BE49-F238E27FC236}">
                <a16:creationId xmlns:a16="http://schemas.microsoft.com/office/drawing/2014/main" id="{6D975AE0-DDD2-2472-9369-E541FF6E0345}"/>
              </a:ext>
            </a:extLst>
          </p:cNvPr>
          <p:cNvSpPr txBox="1">
            <a:spLocks/>
          </p:cNvSpPr>
          <p:nvPr userDrawn="1"/>
        </p:nvSpPr>
        <p:spPr>
          <a:xfrm>
            <a:off x="492000" y="6288939"/>
            <a:ext cx="11208000" cy="331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2000" b="0" i="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20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800" b="0" i="0" kern="12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600" b="0" i="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>
                <a:solidFill>
                  <a:schemeClr val="tx2"/>
                </a:solidFill>
              </a:rPr>
              <a:t>Vytvořeno v rámci projektu ROPIM – Reforma pro optimalizaci, implementaci a metodické řízení digitalizovaných služeb vč. jejich kapacitního plánování a komunikaci informací klientům veřejné správy, financovaného Evropskou unií </a:t>
            </a:r>
            <a:r>
              <a:rPr lang="cs-CZ" sz="1200" err="1">
                <a:solidFill>
                  <a:schemeClr val="tx2"/>
                </a:solidFill>
              </a:rPr>
              <a:t>NextGeneration</a:t>
            </a:r>
            <a:r>
              <a:rPr lang="cs-CZ" sz="1200">
                <a:solidFill>
                  <a:schemeClr val="tx2"/>
                </a:solidFill>
              </a:rPr>
              <a:t>. </a:t>
            </a:r>
            <a:r>
              <a:rPr lang="cs-CZ" sz="1200" err="1">
                <a:solidFill>
                  <a:schemeClr val="tx2"/>
                </a:solidFill>
              </a:rPr>
              <a:t>Reg</a:t>
            </a:r>
            <a:r>
              <a:rPr lang="cs-CZ" sz="1200">
                <a:solidFill>
                  <a:schemeClr val="tx2"/>
                </a:solidFill>
              </a:rPr>
              <a:t>. č.: CZ.31.5.0/0.0/0.0/23_106/0008503</a:t>
            </a:r>
          </a:p>
        </p:txBody>
      </p:sp>
    </p:spTree>
    <p:extLst>
      <p:ext uri="{BB962C8B-B14F-4D97-AF65-F5344CB8AC3E}">
        <p14:creationId xmlns:p14="http://schemas.microsoft.com/office/powerpoint/2010/main" val="3259977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383009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DD33B0B3-F00C-A126-16C0-3C78885C56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8531758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17894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2383637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3197395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998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4005608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529814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1390987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741409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3834751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8453096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20685876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6929056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5433928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27690260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2005203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3960000"/>
          </a:xfr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600"/>
              </a:spcAft>
              <a:defRPr sz="1800"/>
            </a:lvl2pPr>
            <a:lvl3pPr marL="684000" indent="-180000">
              <a:spcAft>
                <a:spcPts val="600"/>
              </a:spcAft>
              <a:defRPr>
                <a:solidFill>
                  <a:schemeClr val="accent1"/>
                </a:solidFill>
              </a:defRPr>
            </a:lvl3pPr>
            <a:lvl4pPr marL="684000" indent="-180000">
              <a:spcAft>
                <a:spcPts val="600"/>
              </a:spcAft>
              <a:defRPr/>
            </a:lvl4pPr>
            <a:lvl5pPr marL="684000" indent="-180000">
              <a:spcAft>
                <a:spcPts val="6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Zástupný text 8">
            <a:extLst>
              <a:ext uri="{FF2B5EF4-FFF2-40B4-BE49-F238E27FC236}">
                <a16:creationId xmlns:a16="http://schemas.microsoft.com/office/drawing/2014/main" id="{DD33B0B3-F00C-A126-16C0-3C78885C56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829363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4094370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37002143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2339635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817978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26623455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1777968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7759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13851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E8E3E7-31C0-E908-5B6C-150AB72912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1828800"/>
          </a:xfrm>
          <a:prstGeom prst="rect">
            <a:avLst/>
          </a:prstGeom>
        </p:spPr>
      </p:pic>
      <p:sp>
        <p:nvSpPr>
          <p:cNvPr id="6" name="Podnadpis 2">
            <a:extLst>
              <a:ext uri="{FF2B5EF4-FFF2-40B4-BE49-F238E27FC236}">
                <a16:creationId xmlns:a16="http://schemas.microsoft.com/office/drawing/2014/main" id="{E0D3DC72-C12A-5E31-B1D4-1B2F0C2289A2}"/>
              </a:ext>
            </a:extLst>
          </p:cNvPr>
          <p:cNvSpPr txBox="1">
            <a:spLocks/>
          </p:cNvSpPr>
          <p:nvPr userDrawn="1"/>
        </p:nvSpPr>
        <p:spPr>
          <a:xfrm>
            <a:off x="492000" y="6288939"/>
            <a:ext cx="11208000" cy="331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2000" b="0" i="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20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800" b="0" i="0" kern="1200">
                <a:solidFill>
                  <a:schemeClr val="accent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600" b="0" i="0" kern="120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Wingdings" pitchFamily="2" charset="2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>
                <a:solidFill>
                  <a:schemeClr val="tx2"/>
                </a:solidFill>
              </a:rPr>
              <a:t>Vytvořeno v rámci projektu ROPIM – Reforma pro optimalizaci, implementaci a metodické řízení digitalizovaných služeb vč. jejich kapacitního plánování a komunikaci informací klientům veřejné správy, financovaného Evropskou unií </a:t>
            </a:r>
            <a:r>
              <a:rPr lang="cs-CZ" sz="1200" err="1">
                <a:solidFill>
                  <a:schemeClr val="tx2"/>
                </a:solidFill>
              </a:rPr>
              <a:t>NextGeneration</a:t>
            </a:r>
            <a:r>
              <a:rPr lang="cs-CZ" sz="1200">
                <a:solidFill>
                  <a:schemeClr val="tx2"/>
                </a:solidFill>
              </a:rPr>
              <a:t>. </a:t>
            </a:r>
            <a:r>
              <a:rPr lang="cs-CZ" sz="1200" err="1">
                <a:solidFill>
                  <a:schemeClr val="tx2"/>
                </a:solidFill>
              </a:rPr>
              <a:t>Reg</a:t>
            </a:r>
            <a:r>
              <a:rPr lang="cs-CZ" sz="1200">
                <a:solidFill>
                  <a:schemeClr val="tx2"/>
                </a:solidFill>
              </a:rPr>
              <a:t>. č.: CZ.31.5.0/0.0/0.0/23_106/0008503</a:t>
            </a:r>
          </a:p>
        </p:txBody>
      </p:sp>
    </p:spTree>
    <p:extLst>
      <p:ext uri="{BB962C8B-B14F-4D97-AF65-F5344CB8AC3E}">
        <p14:creationId xmlns:p14="http://schemas.microsoft.com/office/powerpoint/2010/main" val="3000716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069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6E76EDC7-FB78-4E0C-B601-B91F78886C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38720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59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7" name="Grafický objekt 4">
            <a:extLst>
              <a:ext uri="{FF2B5EF4-FFF2-40B4-BE49-F238E27FC236}">
                <a16:creationId xmlns:a16="http://schemas.microsoft.com/office/drawing/2014/main" id="{6E76EDC7-FB78-4E0C-B601-B91F78886C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38720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86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6" name="Grafický objekt 4">
            <a:extLst>
              <a:ext uri="{FF2B5EF4-FFF2-40B4-BE49-F238E27FC236}">
                <a16:creationId xmlns:a16="http://schemas.microsoft.com/office/drawing/2014/main" id="{B4909085-9DD2-4F5F-B257-CEAAAFD0C2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38720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616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C27F63E-15DF-3417-C4BA-8EDE44B1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720C6785-6DA0-9A87-9D9D-BA69ABBE0164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511688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 s podnad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7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BC27F63E-15DF-3417-C4BA-8EDE44B1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5200" y="6300000"/>
            <a:ext cx="2743200" cy="365125"/>
          </a:xfrm>
        </p:spPr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720C6785-6DA0-9A87-9D9D-BA69ABBE0164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  <p:sp>
        <p:nvSpPr>
          <p:cNvPr id="6" name="Zástupný text 8">
            <a:extLst>
              <a:ext uri="{FF2B5EF4-FFF2-40B4-BE49-F238E27FC236}">
                <a16:creationId xmlns:a16="http://schemas.microsoft.com/office/drawing/2014/main" id="{660ED184-F5BA-81AC-E62D-8CA75BBEAC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0521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005816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3922129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1298943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3422858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7003"/>
            <a:ext cx="8964000" cy="3915521"/>
          </a:xfrm>
        </p:spPr>
        <p:txBody>
          <a:bodyPr numCol="1" spcCol="360000">
            <a:norm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3273261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22525"/>
            <a:ext cx="8964000" cy="3960000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672701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5110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99801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4"/>
            <a:ext cx="4476000" cy="3797036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1979378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419806848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40305323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7884633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6300261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18956324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rm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60044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56503"/>
            <a:ext cx="8964000" cy="3926021"/>
          </a:xfrm>
        </p:spPr>
        <p:txBody>
          <a:bodyPr numCol="1" spcCol="360000">
            <a:norm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10534279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Název fotky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41076588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32730764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31169449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rm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186519680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Ministerstvo průmyslu a obchodu</a:t>
            </a:r>
          </a:p>
        </p:txBody>
      </p:sp>
    </p:spTree>
    <p:extLst>
      <p:ext uri="{BB962C8B-B14F-4D97-AF65-F5344CB8AC3E}">
        <p14:creationId xmlns:p14="http://schemas.microsoft.com/office/powerpoint/2010/main" val="29091920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8061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90291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 a poděková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59909218-EA24-4A30-86DE-E049C7D1E0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0000" y="641675"/>
            <a:ext cx="38720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7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35605"/>
            <a:ext cx="8964000" cy="3946919"/>
          </a:xfrm>
        </p:spPr>
        <p:txBody>
          <a:bodyPr numCol="1" spcCol="360000">
            <a:norm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2"/>
                </a:solidFill>
              </a:rPr>
              <a:t>Digitální a informační agentura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slideLayout" Target="../slideLayouts/slideLayout5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80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image" Target="../media/image5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0A29A96-A469-4350-B155-21439378B4C4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tretch>
            <a:fillRect/>
          </a:stretch>
        </p:blipFill>
        <p:spPr>
          <a:xfrm>
            <a:off x="11094914" y="1651"/>
            <a:ext cx="453600" cy="100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66" r:id="rId4"/>
    <p:sldLayoutId id="2147483722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7" r:id="rId24"/>
    <p:sldLayoutId id="2147483713" r:id="rId25"/>
    <p:sldLayoutId id="2147483668" r:id="rId26"/>
    <p:sldLayoutId id="2147483669" r:id="rId27"/>
    <p:sldLayoutId id="2147483720" r:id="rId28"/>
    <p:sldLayoutId id="2147483724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77971" y="2160000"/>
            <a:ext cx="8906029" cy="40780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0A29A96-A469-4350-B155-21439378B4C4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11094914" y="1651"/>
            <a:ext cx="453600" cy="100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3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2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>
          <p15:clr>
            <a:srgbClr val="F26B43"/>
          </p15:clr>
        </p15:guide>
        <p15:guide id="2" pos="41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000" y="1825625"/>
            <a:ext cx="99000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5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777" r:id="rId21"/>
    <p:sldLayoutId id="2147483778" r:id="rId22"/>
    <p:sldLayoutId id="2147483779" r:id="rId23"/>
    <p:sldLayoutId id="2147483780" r:id="rId24"/>
    <p:sldLayoutId id="2147483781" r:id="rId25"/>
    <p:sldLayoutId id="2147483782" r:id="rId26"/>
    <p:sldLayoutId id="2147483783" r:id="rId27"/>
    <p:sldLayoutId id="2147483784" r:id="rId28"/>
    <p:sldLayoutId id="2147483785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356D5B0D-2628-1059-698D-594BA7D021B7}"/>
              </a:ext>
            </a:extLst>
          </p:cNvPr>
          <p:cNvSpPr txBox="1">
            <a:spLocks/>
          </p:cNvSpPr>
          <p:nvPr/>
        </p:nvSpPr>
        <p:spPr>
          <a:xfrm>
            <a:off x="529213" y="588790"/>
            <a:ext cx="11133573" cy="13514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00459B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34311FE-B1A4-26E4-8928-FC5646969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634" y="3112200"/>
            <a:ext cx="6869152" cy="633600"/>
          </a:xfrm>
        </p:spPr>
        <p:txBody>
          <a:bodyPr>
            <a:noAutofit/>
          </a:bodyPr>
          <a:lstStyle/>
          <a:p>
            <a:r>
              <a:rPr lang="cs-CZ" sz="4800" dirty="0"/>
              <a:t>AI ve veřejné správě</a:t>
            </a:r>
            <a:endParaRPr lang="cs-CZ" sz="4800" dirty="0">
              <a:solidFill>
                <a:schemeClr val="accent5"/>
              </a:solidFill>
            </a:endParaRPr>
          </a:p>
        </p:txBody>
      </p:sp>
      <p:sp>
        <p:nvSpPr>
          <p:cNvPr id="14" name="Zástupný symbol pro datum 3">
            <a:extLst>
              <a:ext uri="{FF2B5EF4-FFF2-40B4-BE49-F238E27FC236}">
                <a16:creationId xmlns:a16="http://schemas.microsoft.com/office/drawing/2014/main" id="{D8987507-98AD-D361-3036-433E803010CE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FFFFFF"/>
                </a:solidFill>
              </a:rPr>
              <a:t>Mikulov, 8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9. 2026 </a:t>
            </a:r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F7C304E8-CC31-169D-2D5B-E9D3C46026B7}"/>
              </a:ext>
            </a:extLst>
          </p:cNvPr>
          <p:cNvSpPr txBox="1"/>
          <p:nvPr/>
        </p:nvSpPr>
        <p:spPr>
          <a:xfrm>
            <a:off x="6300000" y="4890265"/>
            <a:ext cx="5400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dirty="0">
                <a:solidFill>
                  <a:srgbClr val="9DC8E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Lukáš Kačena</a:t>
            </a:r>
            <a:endParaRPr lang="cs-CZ" dirty="0"/>
          </a:p>
        </p:txBody>
      </p:sp>
      <p:sp>
        <p:nvSpPr>
          <p:cNvPr id="5" name="Text 5b">
            <a:extLst>
              <a:ext uri="{FF2B5EF4-FFF2-40B4-BE49-F238E27FC236}">
                <a16:creationId xmlns:a16="http://schemas.microsoft.com/office/drawing/2014/main" id="{BBB9B194-C705-B3AA-6716-5F8A78596595}"/>
              </a:ext>
            </a:extLst>
          </p:cNvPr>
          <p:cNvSpPr txBox="1"/>
          <p:nvPr/>
        </p:nvSpPr>
        <p:spPr>
          <a:xfrm>
            <a:off x="6300000" y="5190265"/>
            <a:ext cx="5400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600" dirty="0">
                <a:solidFill>
                  <a:srgbClr val="9DC8E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Vládní zmocněnec pro AI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237099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09E5E-8564-50E8-0048-3FDA2F0D8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7D0CB-EA13-1908-424D-543FEB35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vše se děje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5A3DEE-EF5D-B583-1AE2-FA35F8588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459C"/>
                </a:solidFill>
              </a:rPr>
              <a:t>LLM </a:t>
            </a:r>
            <a:r>
              <a:rPr lang="cs-CZ" dirty="0" err="1">
                <a:solidFill>
                  <a:srgbClr val="00459C"/>
                </a:solidFill>
              </a:rPr>
              <a:t>Gateway</a:t>
            </a:r>
            <a:r>
              <a:rPr lang="cs-CZ" dirty="0">
                <a:solidFill>
                  <a:srgbClr val="00459C"/>
                </a:solidFill>
              </a:rPr>
              <a:t> – národní AI brána</a:t>
            </a:r>
          </a:p>
          <a:p>
            <a:r>
              <a:rPr lang="cs-CZ" dirty="0">
                <a:solidFill>
                  <a:srgbClr val="00459C"/>
                </a:solidFill>
              </a:rPr>
              <a:t>Evidence AI projektů</a:t>
            </a:r>
          </a:p>
          <a:p>
            <a:r>
              <a:rPr lang="cs-CZ" dirty="0">
                <a:solidFill>
                  <a:srgbClr val="00459C"/>
                </a:solidFill>
              </a:rPr>
              <a:t>Nastavení AI </a:t>
            </a:r>
            <a:r>
              <a:rPr lang="cs-CZ">
                <a:solidFill>
                  <a:srgbClr val="00459C"/>
                </a:solidFill>
              </a:rPr>
              <a:t>Governance</a:t>
            </a:r>
            <a:endParaRPr lang="cs-CZ" dirty="0">
              <a:solidFill>
                <a:srgbClr val="00459C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F48E0A-40D4-E354-27F1-39EAA1BAF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50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566928" y="402336"/>
            <a:ext cx="941191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050" b="1" kern="0" spc="200" dirty="0">
                <a:solidFill>
                  <a:srgbClr val="0045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TO JE A PROČ TO DĚLÁME</a:t>
            </a:r>
          </a:p>
        </p:txBody>
      </p:sp>
      <p:sp>
        <p:nvSpPr>
          <p:cNvPr id="4" name="Text 1"/>
          <p:cNvSpPr txBox="1"/>
          <p:nvPr/>
        </p:nvSpPr>
        <p:spPr>
          <a:xfrm>
            <a:off x="566928" y="676656"/>
            <a:ext cx="941191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2900" b="1" dirty="0">
                <a:solidFill>
                  <a:srgbClr val="0045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Národní AI brána</a:t>
            </a:r>
            <a:endParaRPr lang="cs-CZ" sz="2900" dirty="0"/>
          </a:p>
        </p:txBody>
      </p:sp>
      <p:sp>
        <p:nvSpPr>
          <p:cNvPr id="5" name="Shape 2"/>
          <p:cNvSpPr/>
          <p:nvPr/>
        </p:nvSpPr>
        <p:spPr>
          <a:xfrm>
            <a:off x="566928" y="1250000"/>
            <a:ext cx="11057839" cy="1888058"/>
          </a:xfrm>
          <a:prstGeom prst="roundRect">
            <a:avLst>
              <a:gd name="adj" fmla="val 4762"/>
            </a:avLst>
          </a:prstGeom>
          <a:solidFill>
            <a:srgbClr val="E6EFF8"/>
          </a:solidFill>
          <a:ln w="12700">
            <a:solidFill>
              <a:srgbClr val="E6EFF8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 3"/>
          <p:cNvSpPr txBox="1"/>
          <p:nvPr/>
        </p:nvSpPr>
        <p:spPr>
          <a:xfrm>
            <a:off x="932688" y="1396304"/>
            <a:ext cx="1032631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950" b="1" kern="0" spc="150" dirty="0">
                <a:solidFill>
                  <a:srgbClr val="0045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TO JE</a:t>
            </a:r>
            <a:endParaRPr lang="cs-CZ" sz="950" dirty="0"/>
          </a:p>
        </p:txBody>
      </p:sp>
      <p:sp>
        <p:nvSpPr>
          <p:cNvPr id="7" name="Text 4"/>
          <p:cNvSpPr txBox="1"/>
          <p:nvPr/>
        </p:nvSpPr>
        <p:spPr>
          <a:xfrm>
            <a:off x="932688" y="1670624"/>
            <a:ext cx="10326319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1681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Centrálně řízený přístup státu k velkým jazykovým modelům</a:t>
            </a:r>
          </a:p>
          <a:p>
            <a:pPr marL="190500" indent="-190500">
              <a:lnSpc>
                <a:spcPts val="1681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Nabízí přední jazykové modely z datových center s garancí umístění zpracování dat v Evropské unii i vlastní modely na výpočetní technice pod správou státu. Pro vybrané typy použití lze zpřístupnit i modely mimo EU.</a:t>
            </a:r>
          </a:p>
          <a:p>
            <a:pPr marL="190500" indent="-190500">
              <a:lnSpc>
                <a:spcPts val="1681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Úřad si nevybírá dodavatele, ale model. Projekt lze spustit do 24 hodin od rozhodnutí, aniž by se cokoli měnilo na straně úřadu</a:t>
            </a:r>
          </a:p>
          <a:p>
            <a:pPr marL="190500" indent="-190500">
              <a:lnSpc>
                <a:spcPts val="1681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bránu provozuje DIA a přístup k ní se spravuje na Portálu sdílených služeb / </a:t>
            </a:r>
            <a:r>
              <a:rPr lang="cs-CZ" sz="1150" dirty="0" err="1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pss.gov.cz</a:t>
            </a: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(cílově ai.gov.cz)</a:t>
            </a:r>
          </a:p>
        </p:txBody>
      </p:sp>
      <p:sp>
        <p:nvSpPr>
          <p:cNvPr id="8" name="Shape 5"/>
          <p:cNvSpPr/>
          <p:nvPr/>
        </p:nvSpPr>
        <p:spPr>
          <a:xfrm>
            <a:off x="566928" y="3284362"/>
            <a:ext cx="3539642" cy="2925638"/>
          </a:xfrm>
          <a:prstGeom prst="roundRect">
            <a:avLst>
              <a:gd name="adj" fmla="val 3448"/>
            </a:avLst>
          </a:prstGeom>
          <a:solidFill>
            <a:srgbClr val="F2F7FC"/>
          </a:solidFill>
          <a:ln w="12700">
            <a:solidFill>
              <a:srgbClr val="F2F7F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 txBox="1"/>
          <p:nvPr/>
        </p:nvSpPr>
        <p:spPr>
          <a:xfrm>
            <a:off x="859536" y="3414610"/>
            <a:ext cx="295442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950" b="1" kern="0" spc="140" dirty="0">
                <a:solidFill>
                  <a:srgbClr val="0045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PROČ TO DĚLÁME</a:t>
            </a:r>
            <a:endParaRPr lang="cs-CZ" sz="950" dirty="0"/>
          </a:p>
        </p:txBody>
      </p:sp>
      <p:sp>
        <p:nvSpPr>
          <p:cNvPr id="10" name="Text 7"/>
          <p:cNvSpPr txBox="1"/>
          <p:nvPr/>
        </p:nvSpPr>
        <p:spPr>
          <a:xfrm>
            <a:off x="859536" y="3675154"/>
            <a:ext cx="2954426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1550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Akcelerace přístupu k jazykovým modelům</a:t>
            </a:r>
          </a:p>
          <a:p>
            <a:pPr marL="190500" indent="-190500">
              <a:lnSpc>
                <a:spcPts val="1550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Efektivnější centrální nákup</a:t>
            </a:r>
          </a:p>
          <a:p>
            <a:pPr marL="190500" indent="-190500">
              <a:lnSpc>
                <a:spcPts val="1550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Systémové zajištění souladu s AI </a:t>
            </a:r>
            <a:r>
              <a:rPr lang="cs-CZ" sz="1150" dirty="0" err="1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</a:t>
            </a: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 zajištění kybernetické bezpečnosti</a:t>
            </a:r>
          </a:p>
          <a:p>
            <a:pPr marL="190500" indent="-190500">
              <a:lnSpc>
                <a:spcPts val="1550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Ochrana osobních údajů, auditní stopa i měření nákladů na úrovni státu</a:t>
            </a:r>
          </a:p>
        </p:txBody>
      </p:sp>
      <p:sp>
        <p:nvSpPr>
          <p:cNvPr id="11" name="Shape 8"/>
          <p:cNvSpPr/>
          <p:nvPr/>
        </p:nvSpPr>
        <p:spPr>
          <a:xfrm>
            <a:off x="4326026" y="3284362"/>
            <a:ext cx="3539642" cy="2925638"/>
          </a:xfrm>
          <a:prstGeom prst="roundRect">
            <a:avLst>
              <a:gd name="adj" fmla="val 3448"/>
            </a:avLst>
          </a:prstGeom>
          <a:solidFill>
            <a:srgbClr val="F2F7FC"/>
          </a:solidFill>
          <a:ln w="12700">
            <a:solidFill>
              <a:srgbClr val="F2F7F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9"/>
          <p:cNvSpPr txBox="1"/>
          <p:nvPr/>
        </p:nvSpPr>
        <p:spPr>
          <a:xfrm>
            <a:off x="4618634" y="3414610"/>
            <a:ext cx="295442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950" b="1" kern="0" spc="140" dirty="0">
                <a:solidFill>
                  <a:srgbClr val="0045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JAK TO FUNGUJE</a:t>
            </a:r>
            <a:endParaRPr lang="cs-CZ" sz="950" dirty="0"/>
          </a:p>
        </p:txBody>
      </p:sp>
      <p:sp>
        <p:nvSpPr>
          <p:cNvPr id="13" name="Text 10"/>
          <p:cNvSpPr txBox="1"/>
          <p:nvPr/>
        </p:nvSpPr>
        <p:spPr>
          <a:xfrm>
            <a:off x="4493941" y="3675154"/>
            <a:ext cx="3298575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1550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Úřad pošle dotaz na bránu namísto poskytovatele jazykového modelu</a:t>
            </a:r>
          </a:p>
          <a:p>
            <a:pPr marL="190500" indent="-190500">
              <a:lnSpc>
                <a:spcPts val="1550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Brána ověří oprávnění a odstraní z dotazu osobní údaje, případně zamezí úniku klasifikovaných dat či zneužití</a:t>
            </a:r>
          </a:p>
          <a:p>
            <a:pPr marL="190500" indent="-190500">
              <a:lnSpc>
                <a:spcPts val="1550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Vybere model dle pravidel pro daný typ užití a preference úřadu u poskytovatele modelu nebo národní AI infrastruktury</a:t>
            </a:r>
          </a:p>
          <a:p>
            <a:pPr marL="190500" indent="-190500">
              <a:lnSpc>
                <a:spcPts val="1550"/>
              </a:lnSpc>
              <a:spcAft>
                <a:spcPts val="600"/>
              </a:spcAft>
              <a:buClr>
                <a:srgbClr val="00459B"/>
              </a:buClr>
              <a:buSzPct val="90000"/>
              <a:buChar char="●"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Brána odpověď vrátí zpět, včetně zpětné obnovy vložených osobních údajů, zapíše auditní stopu bez obsahu a odečte spotřebu</a:t>
            </a:r>
          </a:p>
        </p:txBody>
      </p:sp>
      <p:sp>
        <p:nvSpPr>
          <p:cNvPr id="14" name="Shape 11"/>
          <p:cNvSpPr/>
          <p:nvPr/>
        </p:nvSpPr>
        <p:spPr>
          <a:xfrm>
            <a:off x="8085125" y="3284362"/>
            <a:ext cx="3539642" cy="2925638"/>
          </a:xfrm>
          <a:prstGeom prst="roundRect">
            <a:avLst>
              <a:gd name="adj" fmla="val 3448"/>
            </a:avLst>
          </a:prstGeom>
          <a:solidFill>
            <a:srgbClr val="F2F7FC"/>
          </a:solidFill>
          <a:ln w="12700">
            <a:solidFill>
              <a:srgbClr val="F2F7F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5" name="Text 12"/>
          <p:cNvSpPr txBox="1"/>
          <p:nvPr/>
        </p:nvSpPr>
        <p:spPr>
          <a:xfrm>
            <a:off x="8377733" y="3414610"/>
            <a:ext cx="295442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950" b="1" kern="0" spc="140" dirty="0">
                <a:solidFill>
                  <a:srgbClr val="0045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KOHO JE TO URČENÉ</a:t>
            </a:r>
            <a:endParaRPr lang="cs-CZ" sz="950" dirty="0"/>
          </a:p>
        </p:txBody>
      </p:sp>
      <p:sp>
        <p:nvSpPr>
          <p:cNvPr id="16" name="Text 13"/>
          <p:cNvSpPr txBox="1"/>
          <p:nvPr/>
        </p:nvSpPr>
        <p:spPr>
          <a:xfrm>
            <a:off x="8377733" y="3675154"/>
            <a:ext cx="2954426" cy="19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1550"/>
              </a:lnSpc>
              <a:buClr>
                <a:srgbClr val="00459B"/>
              </a:buClr>
              <a:buSzPct val="90000"/>
              <a:buChar char="●"/>
            </a:pPr>
            <a:r>
              <a:rPr lang="cs-CZ" sz="1150" b="1" dirty="0">
                <a:solidFill>
                  <a:srgbClr val="0C1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Běžný úředník</a:t>
            </a:r>
          </a:p>
        </p:txBody>
      </p:sp>
      <p:sp>
        <p:nvSpPr>
          <p:cNvPr id="17" name="Text 14"/>
          <p:cNvSpPr txBox="1"/>
          <p:nvPr/>
        </p:nvSpPr>
        <p:spPr>
          <a:xfrm>
            <a:off x="8569757" y="3872004"/>
            <a:ext cx="2762402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550"/>
              </a:lnSpc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Napojení na klienty ChatGPT, Claude a pro účely Asistenta veřejné správy v Microsoft 365, případně přes pss.gov.cz (cílově </a:t>
            </a:r>
            <a:r>
              <a:rPr lang="cs-CZ" sz="1150" dirty="0" err="1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ai.gov.cz</a:t>
            </a: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).</a:t>
            </a:r>
          </a:p>
        </p:txBody>
      </p:sp>
      <p:sp>
        <p:nvSpPr>
          <p:cNvPr id="18" name="Text 15"/>
          <p:cNvSpPr txBox="1"/>
          <p:nvPr/>
        </p:nvSpPr>
        <p:spPr>
          <a:xfrm>
            <a:off x="8377733" y="4679404"/>
            <a:ext cx="2954426" cy="19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1550"/>
              </a:lnSpc>
              <a:buClr>
                <a:srgbClr val="00459B"/>
              </a:buClr>
              <a:buSzPct val="90000"/>
              <a:buChar char="●"/>
            </a:pPr>
            <a:r>
              <a:rPr lang="cs-CZ" sz="1150" b="1" dirty="0">
                <a:solidFill>
                  <a:srgbClr val="0C1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Provoz systémů</a:t>
            </a:r>
          </a:p>
        </p:txBody>
      </p:sp>
      <p:sp>
        <p:nvSpPr>
          <p:cNvPr id="19" name="Text 16"/>
          <p:cNvSpPr txBox="1"/>
          <p:nvPr/>
        </p:nvSpPr>
        <p:spPr>
          <a:xfrm>
            <a:off x="8569757" y="4876254"/>
            <a:ext cx="2762402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Napojení vlastních aplikací a agendových systémů, vždy proti registrovanému AI projektu</a:t>
            </a:r>
          </a:p>
        </p:txBody>
      </p:sp>
      <p:sp>
        <p:nvSpPr>
          <p:cNvPr id="22" name="Text 15b"/>
          <p:cNvSpPr txBox="1"/>
          <p:nvPr/>
        </p:nvSpPr>
        <p:spPr>
          <a:xfrm>
            <a:off x="8377733" y="5486804"/>
            <a:ext cx="2954426" cy="196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1550"/>
              </a:lnSpc>
              <a:buClr>
                <a:srgbClr val="00459B"/>
              </a:buClr>
              <a:buSzPct val="90000"/>
              <a:buChar char="●"/>
            </a:pPr>
            <a:r>
              <a:rPr lang="cs-CZ" sz="1150" b="1" dirty="0">
                <a:solidFill>
                  <a:srgbClr val="0C183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Pokročilí techničtí uživatelé</a:t>
            </a:r>
          </a:p>
        </p:txBody>
      </p:sp>
      <p:sp>
        <p:nvSpPr>
          <p:cNvPr id="23" name="Text 16b"/>
          <p:cNvSpPr txBox="1"/>
          <p:nvPr/>
        </p:nvSpPr>
        <p:spPr>
          <a:xfrm>
            <a:off x="8569757" y="5683654"/>
            <a:ext cx="2762402" cy="39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50"/>
              </a:lnSpc>
              <a:buNone/>
            </a:pPr>
            <a:r>
              <a:rPr lang="cs-CZ" sz="1150" dirty="0">
                <a:solidFill>
                  <a:schemeClr val="accent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Připravujeme</a:t>
            </a: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pro využití v nástrojích OpenCode, Claude Code, Codex a IDE</a:t>
            </a:r>
          </a:p>
        </p:txBody>
      </p:sp>
      <p:sp>
        <p:nvSpPr>
          <p:cNvPr id="20" name="Text 17"/>
          <p:cNvSpPr txBox="1"/>
          <p:nvPr/>
        </p:nvSpPr>
        <p:spPr>
          <a:xfrm>
            <a:off x="566928" y="636422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900" dirty="0">
                <a:solidFill>
                  <a:srgbClr val="878A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Národní AI brána a Asistent veřejné správy  ·  Grémium RVIS 01.09.2026</a:t>
            </a:r>
          </a:p>
        </p:txBody>
      </p:sp>
      <p:sp>
        <p:nvSpPr>
          <p:cNvPr id="21" name="Text 18"/>
          <p:cNvSpPr txBox="1"/>
          <p:nvPr/>
        </p:nvSpPr>
        <p:spPr>
          <a:xfrm>
            <a:off x="11076127" y="636422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cs-CZ" sz="900" dirty="0">
                <a:solidFill>
                  <a:srgbClr val="878A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3">
            <a:extLst>
              <a:ext uri="{FF2B5EF4-FFF2-40B4-BE49-F238E27FC236}">
                <a16:creationId xmlns:a16="http://schemas.microsoft.com/office/drawing/2014/main" id="{3916D59D-94BD-1688-0B4F-D64C77C091CE}"/>
              </a:ext>
            </a:extLst>
          </p:cNvPr>
          <p:cNvSpPr/>
          <p:nvPr/>
        </p:nvSpPr>
        <p:spPr>
          <a:xfrm>
            <a:off x="566928" y="4961672"/>
            <a:ext cx="11057839" cy="566928"/>
          </a:xfrm>
          <a:prstGeom prst="rect">
            <a:avLst/>
          </a:prstGeom>
          <a:solidFill>
            <a:srgbClr val="F2F7FC"/>
          </a:solidFill>
          <a:ln w="12700">
            <a:solidFill>
              <a:srgbClr val="F2F7F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Shape 2"/>
          <p:cNvSpPr/>
          <p:nvPr/>
        </p:nvSpPr>
        <p:spPr>
          <a:xfrm>
            <a:off x="566928" y="1572768"/>
            <a:ext cx="11057839" cy="566928"/>
          </a:xfrm>
          <a:prstGeom prst="rect">
            <a:avLst/>
          </a:prstGeom>
          <a:solidFill>
            <a:srgbClr val="F2F7FC"/>
          </a:solidFill>
          <a:ln w="12700">
            <a:solidFill>
              <a:srgbClr val="F2F7F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9" name="Shape 16"/>
          <p:cNvSpPr/>
          <p:nvPr/>
        </p:nvSpPr>
        <p:spPr>
          <a:xfrm>
            <a:off x="566928" y="2706624"/>
            <a:ext cx="11057839" cy="566928"/>
          </a:xfrm>
          <a:prstGeom prst="rect">
            <a:avLst/>
          </a:prstGeom>
          <a:solidFill>
            <a:srgbClr val="F2F7FC"/>
          </a:solidFill>
          <a:ln w="12700">
            <a:solidFill>
              <a:srgbClr val="F2F7F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6" name="Shape 23"/>
          <p:cNvSpPr/>
          <p:nvPr/>
        </p:nvSpPr>
        <p:spPr>
          <a:xfrm>
            <a:off x="566928" y="3840480"/>
            <a:ext cx="11057839" cy="566928"/>
          </a:xfrm>
          <a:prstGeom prst="rect">
            <a:avLst/>
          </a:prstGeom>
          <a:solidFill>
            <a:srgbClr val="F2F7FC"/>
          </a:solidFill>
          <a:ln w="12700">
            <a:solidFill>
              <a:srgbClr val="F2F7F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Text 1"/>
          <p:cNvSpPr txBox="1"/>
          <p:nvPr/>
        </p:nvSpPr>
        <p:spPr>
          <a:xfrm>
            <a:off x="566928" y="676656"/>
            <a:ext cx="941191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2900" b="1" dirty="0">
                <a:solidFill>
                  <a:srgbClr val="00459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Další kroky</a:t>
            </a:r>
            <a:endParaRPr lang="cs-CZ" sz="2900" dirty="0"/>
          </a:p>
        </p:txBody>
      </p:sp>
      <p:sp>
        <p:nvSpPr>
          <p:cNvPr id="6" name="Shape 3"/>
          <p:cNvSpPr/>
          <p:nvPr/>
        </p:nvSpPr>
        <p:spPr>
          <a:xfrm>
            <a:off x="694944" y="1655064"/>
            <a:ext cx="1481328" cy="402336"/>
          </a:xfrm>
          <a:prstGeom prst="roundRect">
            <a:avLst>
              <a:gd name="adj" fmla="val 50000"/>
            </a:avLst>
          </a:prstGeom>
          <a:solidFill>
            <a:srgbClr val="00459B"/>
          </a:solidFill>
          <a:ln w="12700">
            <a:solidFill>
              <a:srgbClr val="00459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7" name="Text 4"/>
          <p:cNvSpPr txBox="1"/>
          <p:nvPr/>
        </p:nvSpPr>
        <p:spPr>
          <a:xfrm>
            <a:off x="694944" y="1655064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1. 9. 2026</a:t>
            </a:r>
            <a:endParaRPr lang="cs-CZ" sz="1050" dirty="0"/>
          </a:p>
        </p:txBody>
      </p:sp>
      <p:sp>
        <p:nvSpPr>
          <p:cNvPr id="8" name="Text 5"/>
          <p:cNvSpPr txBox="1"/>
          <p:nvPr/>
        </p:nvSpPr>
        <p:spPr>
          <a:xfrm>
            <a:off x="2395728" y="1572768"/>
            <a:ext cx="897300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Otevření beta programů</a:t>
            </a:r>
            <a:endParaRPr lang="cs-CZ" sz="1150" dirty="0"/>
          </a:p>
        </p:txBody>
      </p:sp>
      <p:sp>
        <p:nvSpPr>
          <p:cNvPr id="11" name="Text 8"/>
          <p:cNvSpPr txBox="1"/>
          <p:nvPr/>
        </p:nvSpPr>
        <p:spPr>
          <a:xfrm>
            <a:off x="2395728" y="2139696"/>
            <a:ext cx="897300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Úvodní workshop pro zapojené úřady</a:t>
            </a:r>
            <a:endParaRPr lang="cs-CZ" sz="1150" dirty="0"/>
          </a:p>
        </p:txBody>
      </p:sp>
      <p:sp>
        <p:nvSpPr>
          <p:cNvPr id="16" name="Shape 13"/>
          <p:cNvSpPr/>
          <p:nvPr/>
        </p:nvSpPr>
        <p:spPr>
          <a:xfrm>
            <a:off x="694944" y="2788920"/>
            <a:ext cx="1481328" cy="402336"/>
          </a:xfrm>
          <a:prstGeom prst="roundRect">
            <a:avLst>
              <a:gd name="adj" fmla="val 50000"/>
            </a:avLst>
          </a:prstGeom>
          <a:solidFill>
            <a:srgbClr val="00459B"/>
          </a:solidFill>
          <a:ln w="12700">
            <a:solidFill>
              <a:srgbClr val="00459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Text 14"/>
          <p:cNvSpPr txBox="1"/>
          <p:nvPr/>
        </p:nvSpPr>
        <p:spPr>
          <a:xfrm>
            <a:off x="694944" y="2788920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září 2026*</a:t>
            </a:r>
            <a:endParaRPr lang="cs-CZ" sz="1050" dirty="0"/>
          </a:p>
        </p:txBody>
      </p:sp>
      <p:sp>
        <p:nvSpPr>
          <p:cNvPr id="18" name="Text 15"/>
          <p:cNvSpPr txBox="1"/>
          <p:nvPr/>
        </p:nvSpPr>
        <p:spPr>
          <a:xfrm>
            <a:off x="2395728" y="2706624"/>
            <a:ext cx="897300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Harmonizace OVM a AI Governance Office v oblasti plánovaných AI nákupů a iniciativ</a:t>
            </a:r>
          </a:p>
        </p:txBody>
      </p:sp>
      <p:sp>
        <p:nvSpPr>
          <p:cNvPr id="20" name="Shape 17"/>
          <p:cNvSpPr/>
          <p:nvPr/>
        </p:nvSpPr>
        <p:spPr>
          <a:xfrm>
            <a:off x="694944" y="3355848"/>
            <a:ext cx="1481328" cy="402336"/>
          </a:xfrm>
          <a:prstGeom prst="roundRect">
            <a:avLst>
              <a:gd name="adj" fmla="val 50000"/>
            </a:avLst>
          </a:prstGeom>
          <a:solidFill>
            <a:srgbClr val="00459B"/>
          </a:solidFill>
          <a:ln w="12700">
            <a:solidFill>
              <a:srgbClr val="00459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 18"/>
          <p:cNvSpPr txBox="1"/>
          <p:nvPr/>
        </p:nvSpPr>
        <p:spPr>
          <a:xfrm>
            <a:off x="694944" y="3355848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1. 11. 2026</a:t>
            </a:r>
            <a:endParaRPr lang="cs-CZ" sz="1050" dirty="0"/>
          </a:p>
        </p:txBody>
      </p:sp>
      <p:sp>
        <p:nvSpPr>
          <p:cNvPr id="22" name="Text 19"/>
          <p:cNvSpPr txBox="1"/>
          <p:nvPr/>
        </p:nvSpPr>
        <p:spPr>
          <a:xfrm>
            <a:off x="2395728" y="3273552"/>
            <a:ext cx="897300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Spuštění evidence AI projektů dle aktualizovaného usnesení vlády č. 86/2020</a:t>
            </a:r>
          </a:p>
        </p:txBody>
      </p:sp>
      <p:sp>
        <p:nvSpPr>
          <p:cNvPr id="25" name="Text 22"/>
          <p:cNvSpPr txBox="1"/>
          <p:nvPr/>
        </p:nvSpPr>
        <p:spPr>
          <a:xfrm>
            <a:off x="2395728" y="3840480"/>
            <a:ext cx="897300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Vznik AI Delivery Office v NAKIT</a:t>
            </a:r>
          </a:p>
        </p:txBody>
      </p:sp>
      <p:sp>
        <p:nvSpPr>
          <p:cNvPr id="27" name="Shape 24"/>
          <p:cNvSpPr/>
          <p:nvPr/>
        </p:nvSpPr>
        <p:spPr>
          <a:xfrm>
            <a:off x="694944" y="4489704"/>
            <a:ext cx="1481328" cy="402336"/>
          </a:xfrm>
          <a:prstGeom prst="roundRect">
            <a:avLst>
              <a:gd name="adj" fmla="val 50000"/>
            </a:avLst>
          </a:prstGeom>
          <a:solidFill>
            <a:srgbClr val="00459B"/>
          </a:solidFill>
          <a:ln w="12700">
            <a:solidFill>
              <a:srgbClr val="00459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8" name="Text 25"/>
          <p:cNvSpPr txBox="1"/>
          <p:nvPr/>
        </p:nvSpPr>
        <p:spPr>
          <a:xfrm>
            <a:off x="694944" y="4489704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01/2027</a:t>
            </a:r>
            <a:endParaRPr lang="cs-CZ" sz="1050" dirty="0"/>
          </a:p>
        </p:txBody>
      </p:sp>
      <p:sp>
        <p:nvSpPr>
          <p:cNvPr id="29" name="Text 26"/>
          <p:cNvSpPr txBox="1"/>
          <p:nvPr/>
        </p:nvSpPr>
        <p:spPr>
          <a:xfrm>
            <a:off x="2395728" y="4407408"/>
            <a:ext cx="897300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Vyhodnocení prototypu, předání Národní AI brány do vývoje a provozu AI </a:t>
            </a:r>
            <a:r>
              <a:rPr lang="cs-CZ" sz="1150" dirty="0" err="1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Delivery</a:t>
            </a: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Office (NAKIT)</a:t>
            </a:r>
          </a:p>
        </p:txBody>
      </p:sp>
      <p:sp>
        <p:nvSpPr>
          <p:cNvPr id="33" name="Text 30"/>
          <p:cNvSpPr txBox="1"/>
          <p:nvPr/>
        </p:nvSpPr>
        <p:spPr>
          <a:xfrm>
            <a:off x="11076127" y="636422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cs-CZ" sz="900" dirty="0">
                <a:solidFill>
                  <a:srgbClr val="878A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</a:p>
        </p:txBody>
      </p:sp>
      <p:sp>
        <p:nvSpPr>
          <p:cNvPr id="12" name="Shape 3">
            <a:extLst>
              <a:ext uri="{FF2B5EF4-FFF2-40B4-BE49-F238E27FC236}">
                <a16:creationId xmlns:a16="http://schemas.microsoft.com/office/drawing/2014/main" id="{FE236DAC-67CB-A3E3-F28A-D8E238761E62}"/>
              </a:ext>
            </a:extLst>
          </p:cNvPr>
          <p:cNvSpPr/>
          <p:nvPr/>
        </p:nvSpPr>
        <p:spPr>
          <a:xfrm>
            <a:off x="694944" y="2258568"/>
            <a:ext cx="1481328" cy="402336"/>
          </a:xfrm>
          <a:prstGeom prst="roundRect">
            <a:avLst>
              <a:gd name="adj" fmla="val 50000"/>
            </a:avLst>
          </a:prstGeom>
          <a:solidFill>
            <a:srgbClr val="00459B"/>
          </a:solidFill>
          <a:ln w="12700">
            <a:solidFill>
              <a:srgbClr val="00459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1A9C1652-F0F4-BAA6-ED30-392B05468157}"/>
              </a:ext>
            </a:extLst>
          </p:cNvPr>
          <p:cNvSpPr txBox="1"/>
          <p:nvPr/>
        </p:nvSpPr>
        <p:spPr>
          <a:xfrm>
            <a:off x="694944" y="2258568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11. 9. 2026</a:t>
            </a:r>
            <a:endParaRPr lang="cs-CZ" sz="1050" dirty="0"/>
          </a:p>
        </p:txBody>
      </p:sp>
      <p:sp>
        <p:nvSpPr>
          <p:cNvPr id="14" name="Shape 3">
            <a:extLst>
              <a:ext uri="{FF2B5EF4-FFF2-40B4-BE49-F238E27FC236}">
                <a16:creationId xmlns:a16="http://schemas.microsoft.com/office/drawing/2014/main" id="{14FE232E-35E5-5951-E723-2F8D4346FB26}"/>
              </a:ext>
            </a:extLst>
          </p:cNvPr>
          <p:cNvSpPr/>
          <p:nvPr/>
        </p:nvSpPr>
        <p:spPr>
          <a:xfrm>
            <a:off x="694944" y="3931920"/>
            <a:ext cx="1481328" cy="402336"/>
          </a:xfrm>
          <a:prstGeom prst="roundRect">
            <a:avLst>
              <a:gd name="adj" fmla="val 50000"/>
            </a:avLst>
          </a:prstGeom>
          <a:solidFill>
            <a:srgbClr val="00459B"/>
          </a:solidFill>
          <a:ln w="12700">
            <a:solidFill>
              <a:srgbClr val="00459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EDE0FCF0-652D-F2B1-DD1B-A7EBD4F53D21}"/>
              </a:ext>
            </a:extLst>
          </p:cNvPr>
          <p:cNvSpPr txBox="1"/>
          <p:nvPr/>
        </p:nvSpPr>
        <p:spPr>
          <a:xfrm>
            <a:off x="694944" y="3931920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Q4/2026</a:t>
            </a:r>
            <a:endParaRPr lang="cs-CZ" sz="1050" dirty="0"/>
          </a:p>
        </p:txBody>
      </p:sp>
      <p:sp>
        <p:nvSpPr>
          <p:cNvPr id="9" name="Text 22">
            <a:extLst>
              <a:ext uri="{FF2B5EF4-FFF2-40B4-BE49-F238E27FC236}">
                <a16:creationId xmlns:a16="http://schemas.microsoft.com/office/drawing/2014/main" id="{111593EB-81F2-889B-F074-C46E4DB691E3}"/>
              </a:ext>
            </a:extLst>
          </p:cNvPr>
          <p:cNvSpPr txBox="1"/>
          <p:nvPr/>
        </p:nvSpPr>
        <p:spPr>
          <a:xfrm>
            <a:off x="2395728" y="4961672"/>
            <a:ext cx="897300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Plošné zpřístupnění Národní AI brány a Asistenta veřejné správy orgánům státní správy </a:t>
            </a:r>
          </a:p>
        </p:txBody>
      </p:sp>
      <p:sp>
        <p:nvSpPr>
          <p:cNvPr id="36" name="Shape 24">
            <a:extLst>
              <a:ext uri="{FF2B5EF4-FFF2-40B4-BE49-F238E27FC236}">
                <a16:creationId xmlns:a16="http://schemas.microsoft.com/office/drawing/2014/main" id="{334B98EA-4605-0B24-606C-EE2F244A75CE}"/>
              </a:ext>
            </a:extLst>
          </p:cNvPr>
          <p:cNvSpPr/>
          <p:nvPr/>
        </p:nvSpPr>
        <p:spPr>
          <a:xfrm>
            <a:off x="694944" y="5039615"/>
            <a:ext cx="1481328" cy="402336"/>
          </a:xfrm>
          <a:prstGeom prst="roundRect">
            <a:avLst>
              <a:gd name="adj" fmla="val 50000"/>
            </a:avLst>
          </a:prstGeom>
          <a:solidFill>
            <a:srgbClr val="00459B"/>
          </a:solidFill>
          <a:ln w="12700">
            <a:solidFill>
              <a:srgbClr val="00459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D114A51A-DBE0-981C-0E01-39A901C2213C}"/>
              </a:ext>
            </a:extLst>
          </p:cNvPr>
          <p:cNvSpPr txBox="1"/>
          <p:nvPr/>
        </p:nvSpPr>
        <p:spPr>
          <a:xfrm>
            <a:off x="694944" y="5053112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Q1/2027</a:t>
            </a:r>
            <a:endParaRPr lang="cs-CZ" sz="1050" dirty="0"/>
          </a:p>
        </p:txBody>
      </p:sp>
      <p:sp>
        <p:nvSpPr>
          <p:cNvPr id="23" name="Shape 23">
            <a:extLst>
              <a:ext uri="{FF2B5EF4-FFF2-40B4-BE49-F238E27FC236}">
                <a16:creationId xmlns:a16="http://schemas.microsoft.com/office/drawing/2014/main" id="{CC7A4170-68A1-4DBE-D920-CC2038B32B67}"/>
              </a:ext>
            </a:extLst>
          </p:cNvPr>
          <p:cNvSpPr/>
          <p:nvPr/>
        </p:nvSpPr>
        <p:spPr>
          <a:xfrm>
            <a:off x="566928" y="5519894"/>
            <a:ext cx="11057839" cy="566928"/>
          </a:xfrm>
          <a:prstGeom prst="rect">
            <a:avLst/>
          </a:prstGeom>
          <a:solidFill>
            <a:schemeClr val="bg1"/>
          </a:solidFill>
          <a:ln w="12700">
            <a:solidFill>
              <a:srgbClr val="F2F7FC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66974B38-91FB-EA7E-4A5A-C44A311601C3}"/>
              </a:ext>
            </a:extLst>
          </p:cNvPr>
          <p:cNvSpPr txBox="1"/>
          <p:nvPr/>
        </p:nvSpPr>
        <p:spPr>
          <a:xfrm>
            <a:off x="2395728" y="5519894"/>
            <a:ext cx="8973007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cs-CZ" sz="1150" dirty="0">
                <a:solidFill>
                  <a:srgbClr val="5458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Plán zpřístupnění Národní AI brány a Asistenta veřejné správy ostatním subjektům veřejné správy (samospráva, školy atd.)</a:t>
            </a:r>
          </a:p>
        </p:txBody>
      </p:sp>
      <p:sp>
        <p:nvSpPr>
          <p:cNvPr id="34" name="Text 4">
            <a:extLst>
              <a:ext uri="{FF2B5EF4-FFF2-40B4-BE49-F238E27FC236}">
                <a16:creationId xmlns:a16="http://schemas.microsoft.com/office/drawing/2014/main" id="{18459D67-C693-62DA-6F0F-1E07EAE612D8}"/>
              </a:ext>
            </a:extLst>
          </p:cNvPr>
          <p:cNvSpPr txBox="1"/>
          <p:nvPr/>
        </p:nvSpPr>
        <p:spPr>
          <a:xfrm>
            <a:off x="694944" y="5611334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Q1/2027</a:t>
            </a:r>
            <a:endParaRPr lang="cs-CZ" sz="1050" dirty="0"/>
          </a:p>
        </p:txBody>
      </p:sp>
      <p:sp>
        <p:nvSpPr>
          <p:cNvPr id="37" name="Shape 24">
            <a:extLst>
              <a:ext uri="{FF2B5EF4-FFF2-40B4-BE49-F238E27FC236}">
                <a16:creationId xmlns:a16="http://schemas.microsoft.com/office/drawing/2014/main" id="{107DA05A-A76D-65D5-C756-5875996AC1B5}"/>
              </a:ext>
            </a:extLst>
          </p:cNvPr>
          <p:cNvSpPr/>
          <p:nvPr/>
        </p:nvSpPr>
        <p:spPr>
          <a:xfrm>
            <a:off x="694944" y="5597837"/>
            <a:ext cx="1481328" cy="402336"/>
          </a:xfrm>
          <a:prstGeom prst="roundRect">
            <a:avLst>
              <a:gd name="adj" fmla="val 50000"/>
            </a:avLst>
          </a:prstGeom>
          <a:solidFill>
            <a:srgbClr val="00459B"/>
          </a:solidFill>
          <a:ln w="12700">
            <a:solidFill>
              <a:srgbClr val="00459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8" name="Text 4">
            <a:extLst>
              <a:ext uri="{FF2B5EF4-FFF2-40B4-BE49-F238E27FC236}">
                <a16:creationId xmlns:a16="http://schemas.microsoft.com/office/drawing/2014/main" id="{99A63645-5B16-9D51-856A-50439BCE3418}"/>
              </a:ext>
            </a:extLst>
          </p:cNvPr>
          <p:cNvSpPr txBox="1"/>
          <p:nvPr/>
        </p:nvSpPr>
        <p:spPr>
          <a:xfrm>
            <a:off x="658368" y="5604586"/>
            <a:ext cx="1481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s-CZ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Q3/2027</a:t>
            </a:r>
            <a:endParaRPr lang="cs-CZ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5669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Evidence ICT a AI záměrů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640080" y="1874520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1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Proč ji zavádíme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640080" y="2450592"/>
            <a:ext cx="51206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Stát nemá úplný přehled o připravovaných ICT a AI záměrech. Nemůže proto vyhodnocovat jejich vzájemné vazby, identifikovat duplicity ani určovat priority na úrovni celku.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40080" y="3703320"/>
            <a:ext cx="1463040" cy="0"/>
          </a:xfrm>
          <a:prstGeom prst="line">
            <a:avLst/>
          </a:prstGeom>
          <a:noFill/>
          <a:ln w="25400">
            <a:solidFill>
              <a:srgbClr val="F2A6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 txBox="1"/>
          <p:nvPr/>
        </p:nvSpPr>
        <p:spPr>
          <a:xfrm>
            <a:off x="640080" y="3931920"/>
            <a:ext cx="5120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&gt; 50 mld. Kč</a:t>
            </a:r>
            <a:endParaRPr kumimoji="0" lang="en-US" sz="46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 txBox="1"/>
          <p:nvPr/>
        </p:nvSpPr>
        <p:spPr>
          <a:xfrm>
            <a:off x="640080" y="4828032"/>
            <a:ext cx="4937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vynaložil stát na projekty rozvoje digitalizace veřejné správy v letech 2020–2024, aniž byl naplněn cíl plně digitalizovaných služeb (NKÚ)</a:t>
            </a: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446520" y="1005840"/>
            <a:ext cx="5120640" cy="1572768"/>
          </a:xfrm>
          <a:prstGeom prst="roundRect">
            <a:avLst>
              <a:gd name="adj" fmla="val 5814"/>
            </a:avLst>
          </a:prstGeom>
          <a:solidFill>
            <a:srgbClr val="2C3A78"/>
          </a:solidFill>
          <a:ln w="12700">
            <a:solidFill>
              <a:srgbClr val="2C3A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720840" y="1280160"/>
            <a:ext cx="457200" cy="4572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 txBox="1"/>
          <p:nvPr/>
        </p:nvSpPr>
        <p:spPr>
          <a:xfrm>
            <a:off x="6720840" y="1280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7360920" y="126187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Chybí přehled o záměrech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 txBox="1"/>
          <p:nvPr/>
        </p:nvSpPr>
        <p:spPr>
          <a:xfrm>
            <a:off x="7360920" y="1664208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Rozhodování je ovlivněno dostupností financování nebo potřebou jedné organizace, nikoli přínosem pro veřejnou správu jako celek.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46520" y="2761488"/>
            <a:ext cx="5120640" cy="1572768"/>
          </a:xfrm>
          <a:prstGeom prst="roundRect">
            <a:avLst>
              <a:gd name="adj" fmla="val 5814"/>
            </a:avLst>
          </a:prstGeom>
          <a:solidFill>
            <a:srgbClr val="2C3A78"/>
          </a:solidFill>
          <a:ln w="12700">
            <a:solidFill>
              <a:srgbClr val="2C3A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720840" y="3035808"/>
            <a:ext cx="457200" cy="4572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 txBox="1"/>
          <p:nvPr/>
        </p:nvSpPr>
        <p:spPr>
          <a:xfrm>
            <a:off x="6720840" y="3035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 txBox="1"/>
          <p:nvPr/>
        </p:nvSpPr>
        <p:spPr>
          <a:xfrm>
            <a:off x="7360920" y="3017520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Nelze plánovat kapacity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7360920" y="3419856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Bez znalosti připravovaných záměrů nelze rozvíjet kapacity NAKIT, SPCSS a CENDIS podle skutečné poptávky veřejné správy.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446520" y="4517136"/>
            <a:ext cx="5120640" cy="1572768"/>
          </a:xfrm>
          <a:prstGeom prst="roundRect">
            <a:avLst>
              <a:gd name="adj" fmla="val 5814"/>
            </a:avLst>
          </a:prstGeom>
          <a:solidFill>
            <a:srgbClr val="2C3A78"/>
          </a:solidFill>
          <a:ln w="12700">
            <a:solidFill>
              <a:srgbClr val="2C3A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720840" y="4791456"/>
            <a:ext cx="457200" cy="457200"/>
          </a:xfrm>
          <a:prstGeom prst="ellipse">
            <a:avLst/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6720840" y="47914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 txBox="1"/>
          <p:nvPr/>
        </p:nvSpPr>
        <p:spPr>
          <a:xfrm>
            <a:off x="7360920" y="4773168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Know-how zůstává u dodavatelů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 txBox="1"/>
          <p:nvPr/>
        </p:nvSpPr>
        <p:spPr>
          <a:xfrm>
            <a:off x="7360920" y="5175504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Roztříštěná vyjednávací pozice zvyšuje závislost na externích kapacitách a brání opakovanému využití již hotových řešení.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Jak bude evidence fungovat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640080" y="1097280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A6472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Evidenci vede DIA. Slouží jako společný zdroj informací pro ústřední správní úřady, státní ICT právnické osoby i orgány odpovědné za řízení a financování digitalizace.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474720" cy="2029968"/>
          </a:xfrm>
          <a:prstGeom prst="roundRect">
            <a:avLst>
              <a:gd name="adj" fmla="val 4505"/>
            </a:avLst>
          </a:prstGeom>
          <a:solidFill>
            <a:srgbClr val="EEF3FC"/>
          </a:solidFill>
          <a:ln w="12700">
            <a:solidFill>
              <a:srgbClr val="EEF3FC"/>
            </a:solidFill>
            <a:prstDash val="solid"/>
          </a:ln>
          <a:effectLst>
            <a:outerShdw blurRad="101600" dist="254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96112" y="2020824"/>
            <a:ext cx="402336" cy="402336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 txBox="1"/>
          <p:nvPr/>
        </p:nvSpPr>
        <p:spPr>
          <a:xfrm>
            <a:off x="896112" y="20208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1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 txBox="1"/>
          <p:nvPr/>
        </p:nvSpPr>
        <p:spPr>
          <a:xfrm>
            <a:off x="1408176" y="2002536"/>
            <a:ext cx="2487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Co se zapisuje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896112" y="2532888"/>
            <a:ext cx="29626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3383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Záměry v oblasti digitalizace, ICT a AI, minimálně v rozsahu projektů podléhajících stanovisku OHA.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61688" y="1783080"/>
            <a:ext cx="3474720" cy="2029968"/>
          </a:xfrm>
          <a:prstGeom prst="roundRect">
            <a:avLst>
              <a:gd name="adj" fmla="val 4505"/>
            </a:avLst>
          </a:prstGeom>
          <a:solidFill>
            <a:srgbClr val="EEF3FC"/>
          </a:solidFill>
          <a:ln w="12700">
            <a:solidFill>
              <a:srgbClr val="EEF3FC"/>
            </a:solidFill>
            <a:prstDash val="solid"/>
          </a:ln>
          <a:effectLst>
            <a:outerShdw blurRad="101600" dist="254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617720" y="2020824"/>
            <a:ext cx="402336" cy="402336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4617720" y="20208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2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 txBox="1"/>
          <p:nvPr/>
        </p:nvSpPr>
        <p:spPr>
          <a:xfrm>
            <a:off x="5129784" y="2002536"/>
            <a:ext cx="2487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Konzultace kapacit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 txBox="1"/>
          <p:nvPr/>
        </p:nvSpPr>
        <p:spPr>
          <a:xfrm>
            <a:off x="4617720" y="2532888"/>
            <a:ext cx="29626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3383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Součástí zápisu je výsledek konzultace s NAKIT, SPCSS a CENDIS o možnosti využití jejich kapacit při realizaci.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083296" y="1783080"/>
            <a:ext cx="3474720" cy="2029968"/>
          </a:xfrm>
          <a:prstGeom prst="roundRect">
            <a:avLst>
              <a:gd name="adj" fmla="val 4505"/>
            </a:avLst>
          </a:prstGeom>
          <a:solidFill>
            <a:srgbClr val="EEF3FC"/>
          </a:solidFill>
          <a:ln w="12700">
            <a:solidFill>
              <a:srgbClr val="EEF3FC"/>
            </a:solidFill>
            <a:prstDash val="solid"/>
          </a:ln>
          <a:effectLst>
            <a:outerShdw blurRad="101600" dist="254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339328" y="2020824"/>
            <a:ext cx="402336" cy="402336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 txBox="1"/>
          <p:nvPr/>
        </p:nvSpPr>
        <p:spPr>
          <a:xfrm>
            <a:off x="8339328" y="202082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3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8851392" y="2002536"/>
            <a:ext cx="2487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Prioritizace v RVIS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 txBox="1"/>
          <p:nvPr/>
        </p:nvSpPr>
        <p:spPr>
          <a:xfrm>
            <a:off x="8339328" y="2532888"/>
            <a:ext cx="29626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3383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Předsednictvo RVIS přiděluje záměrům prioritu. Financování ze státního rozpočtu a fondů EU je na prioritizaci navázáno.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40080" y="4041648"/>
            <a:ext cx="3474720" cy="2029968"/>
          </a:xfrm>
          <a:prstGeom prst="roundRect">
            <a:avLst>
              <a:gd name="adj" fmla="val 4505"/>
            </a:avLst>
          </a:prstGeom>
          <a:solidFill>
            <a:srgbClr val="EEF3FC"/>
          </a:solidFill>
          <a:ln w="12700">
            <a:solidFill>
              <a:srgbClr val="EEF3FC"/>
            </a:solidFill>
            <a:prstDash val="solid"/>
          </a:ln>
          <a:effectLst>
            <a:outerShdw blurRad="101600" dist="254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96112" y="4279392"/>
            <a:ext cx="402336" cy="402336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 txBox="1"/>
          <p:nvPr/>
        </p:nvSpPr>
        <p:spPr>
          <a:xfrm>
            <a:off x="896112" y="42793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4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 txBox="1"/>
          <p:nvPr/>
        </p:nvSpPr>
        <p:spPr>
          <a:xfrm>
            <a:off x="1408176" y="4261104"/>
            <a:ext cx="2487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AI bez zvláštního registru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 txBox="1"/>
          <p:nvPr/>
        </p:nvSpPr>
        <p:spPr>
          <a:xfrm>
            <a:off x="896112" y="4791456"/>
            <a:ext cx="29626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3383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Evidence se rozšíří o AI sekci a AI dotazník v ISDŘ. Samostatný registr ani oddělený proces nevznikne.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361688" y="4041648"/>
            <a:ext cx="3474720" cy="2029968"/>
          </a:xfrm>
          <a:prstGeom prst="roundRect">
            <a:avLst>
              <a:gd name="adj" fmla="val 4505"/>
            </a:avLst>
          </a:prstGeom>
          <a:solidFill>
            <a:srgbClr val="EEF3FC"/>
          </a:solidFill>
          <a:ln w="12700">
            <a:solidFill>
              <a:srgbClr val="EEF3FC"/>
            </a:solidFill>
            <a:prstDash val="solid"/>
          </a:ln>
          <a:effectLst>
            <a:outerShdw blurRad="101600" dist="254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617720" y="4279392"/>
            <a:ext cx="402336" cy="402336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24"/>
          <p:cNvSpPr txBox="1"/>
          <p:nvPr/>
        </p:nvSpPr>
        <p:spPr>
          <a:xfrm>
            <a:off x="4617720" y="42793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5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5"/>
          <p:cNvSpPr txBox="1"/>
          <p:nvPr/>
        </p:nvSpPr>
        <p:spPr>
          <a:xfrm>
            <a:off x="5129784" y="4261104"/>
            <a:ext cx="2487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Reporting a kontrola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6"/>
          <p:cNvSpPr txBox="1"/>
          <p:nvPr/>
        </p:nvSpPr>
        <p:spPr>
          <a:xfrm>
            <a:off x="4617720" y="4791456"/>
            <a:ext cx="29626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3383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Ředitel DIA předkládá RVIS souhrnné informace o záměrech, Ministerstvo financí kontroluje čerpání výdajů.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8083296" y="4041648"/>
            <a:ext cx="3474720" cy="2029968"/>
          </a:xfrm>
          <a:prstGeom prst="roundRect">
            <a:avLst>
              <a:gd name="adj" fmla="val 4505"/>
            </a:avLst>
          </a:prstGeom>
          <a:solidFill>
            <a:srgbClr val="EEF3FC"/>
          </a:solidFill>
          <a:ln w="12700">
            <a:solidFill>
              <a:srgbClr val="EEF3FC"/>
            </a:solidFill>
            <a:prstDash val="solid"/>
          </a:ln>
          <a:effectLst>
            <a:outerShdw blurRad="101600" dist="254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8339328" y="4279392"/>
            <a:ext cx="402336" cy="402336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9"/>
          <p:cNvSpPr txBox="1"/>
          <p:nvPr/>
        </p:nvSpPr>
        <p:spPr>
          <a:xfrm>
            <a:off x="8339328" y="427939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6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30"/>
          <p:cNvSpPr txBox="1"/>
          <p:nvPr/>
        </p:nvSpPr>
        <p:spPr>
          <a:xfrm>
            <a:off x="8851392" y="4261104"/>
            <a:ext cx="2487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1" i="0" u="none" strike="noStrike" kern="1200" cap="none" spc="0" normalizeH="0" baseline="0" noProof="0" dirty="0">
                <a:ln>
                  <a:noFill/>
                </a:ln>
                <a:solidFill>
                  <a:srgbClr val="1E2761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Nástroj řízení portfolia</a:t>
            </a:r>
            <a:endParaRPr kumimoji="0" lang="en-US" sz="14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31"/>
          <p:cNvSpPr txBox="1"/>
          <p:nvPr/>
        </p:nvSpPr>
        <p:spPr>
          <a:xfrm>
            <a:off x="8339328" y="4791456"/>
            <a:ext cx="29626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33383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Evidence není jen přehledem: umožní koordinaci portfolia, plánování kapacit a hledání příležitostí ke sdílení řešení.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5458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Cílový stav a nejbližší kroky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 txBox="1"/>
          <p:nvPr/>
        </p:nvSpPr>
        <p:spPr>
          <a:xfrm>
            <a:off x="640080" y="13258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Co evidence přinese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58368" y="1911096"/>
            <a:ext cx="237744" cy="237744"/>
          </a:xfrm>
          <a:prstGeom prst="ellipse">
            <a:avLst/>
          </a:prstGeom>
          <a:solidFill>
            <a:srgbClr val="F2A65A"/>
          </a:solidFill>
          <a:ln w="12700">
            <a:solidFill>
              <a:srgbClr val="F2A6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 txBox="1"/>
          <p:nvPr/>
        </p:nvSpPr>
        <p:spPr>
          <a:xfrm>
            <a:off x="1078992" y="1828800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Přehled na úrovni státu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 txBox="1"/>
          <p:nvPr/>
        </p:nvSpPr>
        <p:spPr>
          <a:xfrm>
            <a:off x="1078992" y="2194560"/>
            <a:ext cx="46634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Stát bude znát připravované záměry, jejich priority, předpokládané náklady a potřebné kapacity.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58368" y="2990088"/>
            <a:ext cx="237744" cy="237744"/>
          </a:xfrm>
          <a:prstGeom prst="ellipse">
            <a:avLst/>
          </a:prstGeom>
          <a:solidFill>
            <a:srgbClr val="F2A65A"/>
          </a:solidFill>
          <a:ln w="12700">
            <a:solidFill>
              <a:srgbClr val="F2A6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1078992" y="2907792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Kapacity dle reálné poptávky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 txBox="1"/>
          <p:nvPr/>
        </p:nvSpPr>
        <p:spPr>
          <a:xfrm>
            <a:off x="1078992" y="3273552"/>
            <a:ext cx="46634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Státní ICT právnické osoby budou systematicky rozvíjet kompetence odpovídající potřebám veřejné správy.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58368" y="4069080"/>
            <a:ext cx="237744" cy="237744"/>
          </a:xfrm>
          <a:prstGeom prst="ellipse">
            <a:avLst/>
          </a:prstGeom>
          <a:solidFill>
            <a:srgbClr val="F2A65A"/>
          </a:solidFill>
          <a:ln w="12700">
            <a:solidFill>
              <a:srgbClr val="F2A6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 txBox="1"/>
          <p:nvPr/>
        </p:nvSpPr>
        <p:spPr>
          <a:xfrm>
            <a:off x="1078992" y="3986784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Méně duplicit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 txBox="1"/>
          <p:nvPr/>
        </p:nvSpPr>
        <p:spPr>
          <a:xfrm>
            <a:off x="1078992" y="4352544"/>
            <a:ext cx="46634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Omezí se duplicitní pořizování obdobných řešení a posílí schopnost státu udržet vlastní know-how.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58368" y="5148072"/>
            <a:ext cx="237744" cy="237744"/>
          </a:xfrm>
          <a:prstGeom prst="ellipse">
            <a:avLst/>
          </a:prstGeom>
          <a:solidFill>
            <a:srgbClr val="F2A65A"/>
          </a:solidFill>
          <a:ln w="12700">
            <a:solidFill>
              <a:srgbClr val="F2A65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1078992" y="5065776"/>
            <a:ext cx="4663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5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Podklad pro sdílené služby</a:t>
            </a:r>
            <a:endParaRPr kumimoji="0" lang="en-US" sz="155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 txBox="1"/>
          <p:nvPr/>
        </p:nvSpPr>
        <p:spPr>
          <a:xfrm>
            <a:off x="1078992" y="5431536"/>
            <a:ext cx="46634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Data z evidence pomohou koordinovat rozvoj sdílených služeb a společných AI nástrojů.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 txBox="1"/>
          <p:nvPr/>
        </p:nvSpPr>
        <p:spPr>
          <a:xfrm>
            <a:off x="6629400" y="13258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Opatření a termíny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629400" y="1828800"/>
            <a:ext cx="4937760" cy="1298448"/>
          </a:xfrm>
          <a:prstGeom prst="roundRect">
            <a:avLst>
              <a:gd name="adj" fmla="val 7042"/>
            </a:avLst>
          </a:prstGeom>
          <a:solidFill>
            <a:srgbClr val="2C3A78"/>
          </a:solidFill>
          <a:ln w="12700">
            <a:solidFill>
              <a:srgbClr val="2C3A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858000" y="2029968"/>
            <a:ext cx="1298448" cy="310896"/>
          </a:xfrm>
          <a:prstGeom prst="roundRect">
            <a:avLst>
              <a:gd name="adj" fmla="val 23529"/>
            </a:avLst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 txBox="1"/>
          <p:nvPr/>
        </p:nvSpPr>
        <p:spPr>
          <a:xfrm>
            <a:off x="6858000" y="2029968"/>
            <a:ext cx="1298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31. 10. 2026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8275320" y="2011680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Novela usnesení vlády č. 86/2020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 txBox="1"/>
          <p:nvPr/>
        </p:nvSpPr>
        <p:spPr>
          <a:xfrm>
            <a:off x="6858000" y="2432304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Zavedení AI sekce a AI dotazníku v ISDŘ. Gestor: DIA (OHA).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629400" y="3291840"/>
            <a:ext cx="4937760" cy="1298448"/>
          </a:xfrm>
          <a:prstGeom prst="roundRect">
            <a:avLst>
              <a:gd name="adj" fmla="val 7042"/>
            </a:avLst>
          </a:prstGeom>
          <a:solidFill>
            <a:srgbClr val="2C3A78"/>
          </a:solidFill>
          <a:ln w="12700">
            <a:solidFill>
              <a:srgbClr val="2C3A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858000" y="3493008"/>
            <a:ext cx="1298448" cy="310896"/>
          </a:xfrm>
          <a:prstGeom prst="roundRect">
            <a:avLst>
              <a:gd name="adj" fmla="val 23529"/>
            </a:avLst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2"/>
          <p:cNvSpPr txBox="1"/>
          <p:nvPr/>
        </p:nvSpPr>
        <p:spPr>
          <a:xfrm>
            <a:off x="6858000" y="3493008"/>
            <a:ext cx="1298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průběžně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3"/>
          <p:cNvSpPr txBox="1"/>
          <p:nvPr/>
        </p:nvSpPr>
        <p:spPr>
          <a:xfrm>
            <a:off x="8275320" y="3474720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Předkládání a evidence záměrů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24"/>
          <p:cNvSpPr txBox="1"/>
          <p:nvPr/>
        </p:nvSpPr>
        <p:spPr>
          <a:xfrm>
            <a:off x="6858000" y="3895344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Ústřední správní úřady předkládají projekty k posouzení a poskytují součinnost při evidenci portfolia.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629400" y="4754880"/>
            <a:ext cx="4937760" cy="1298448"/>
          </a:xfrm>
          <a:prstGeom prst="roundRect">
            <a:avLst>
              <a:gd name="adj" fmla="val 7042"/>
            </a:avLst>
          </a:prstGeom>
          <a:solidFill>
            <a:srgbClr val="2C3A78"/>
          </a:solidFill>
          <a:ln w="12700">
            <a:solidFill>
              <a:srgbClr val="2C3A7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858000" y="4956048"/>
            <a:ext cx="1298448" cy="310896"/>
          </a:xfrm>
          <a:prstGeom prst="roundRect">
            <a:avLst>
              <a:gd name="adj" fmla="val 23529"/>
            </a:avLst>
          </a:prstGeom>
          <a:solidFill>
            <a:srgbClr val="CADCFC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7"/>
          <p:cNvSpPr txBox="1"/>
          <p:nvPr/>
        </p:nvSpPr>
        <p:spPr>
          <a:xfrm>
            <a:off x="6858000" y="4956048"/>
            <a:ext cx="12984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C183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průběžně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C183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28"/>
          <p:cNvSpPr txBox="1"/>
          <p:nvPr/>
        </p:nvSpPr>
        <p:spPr>
          <a:xfrm>
            <a:off x="8275320" y="4937760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mbria" pitchFamily="34" charset="-122"/>
                <a:cs typeface="Arial" panose="020B0604020202020204" pitchFamily="34" charset="0"/>
              </a:rPr>
              <a:t>Schvalování a prioritizace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9"/>
          <p:cNvSpPr txBox="1"/>
          <p:nvPr/>
        </p:nvSpPr>
        <p:spPr>
          <a:xfrm>
            <a:off x="6858000" y="5358384"/>
            <a:ext cx="4526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Předsednictvo RVIS schvaluje a prioritizuje klíčové ICT a AI projekty.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1C3E3-6047-D573-9EC1-E9860481F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200C54-DD8F-A58C-1DC2-EF94DA660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realizované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7FDBC3-27F7-926B-DDED-070BD5BFF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459C"/>
                </a:solidFill>
              </a:rPr>
              <a:t>Jmenování AI sponzorů a AI </a:t>
            </a:r>
            <a:r>
              <a:rPr lang="cs-CZ" dirty="0" err="1">
                <a:solidFill>
                  <a:srgbClr val="00459C"/>
                </a:solidFill>
              </a:rPr>
              <a:t>officerů</a:t>
            </a:r>
            <a:endParaRPr lang="cs-CZ" dirty="0">
              <a:solidFill>
                <a:srgbClr val="00459C"/>
              </a:solidFill>
            </a:endParaRPr>
          </a:p>
          <a:p>
            <a:r>
              <a:rPr lang="cs-CZ" dirty="0">
                <a:solidFill>
                  <a:srgbClr val="00459C"/>
                </a:solidFill>
              </a:rPr>
              <a:t>Workshopy s AI </a:t>
            </a:r>
            <a:r>
              <a:rPr lang="cs-CZ" dirty="0" err="1">
                <a:solidFill>
                  <a:srgbClr val="00459C"/>
                </a:solidFill>
              </a:rPr>
              <a:t>officery</a:t>
            </a:r>
            <a:endParaRPr lang="cs-CZ" dirty="0">
              <a:solidFill>
                <a:srgbClr val="00459C"/>
              </a:solidFill>
            </a:endParaRPr>
          </a:p>
          <a:p>
            <a:r>
              <a:rPr lang="cs-CZ" dirty="0">
                <a:solidFill>
                  <a:srgbClr val="00459C"/>
                </a:solidFill>
              </a:rPr>
              <a:t>Metodika „Jak začít s AI na úřadě“</a:t>
            </a:r>
          </a:p>
          <a:p>
            <a:r>
              <a:rPr lang="cs-CZ" dirty="0">
                <a:solidFill>
                  <a:srgbClr val="00459C"/>
                </a:solidFill>
              </a:rPr>
              <a:t>Vzorová směrnice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22DE82-CB42-BE1F-25DE-695FC0028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001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5F95F-00A3-1451-D536-B53DB726A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E0F7A8-115F-C871-A20D-85CF29AEC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kroky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B6E089-0937-BF30-BC95-3B6EA366A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00459C"/>
                </a:solidFill>
              </a:rPr>
              <a:t>Rozvoj metodik a šablon pro AI </a:t>
            </a:r>
            <a:r>
              <a:rPr lang="cs-CZ" dirty="0" err="1">
                <a:solidFill>
                  <a:srgbClr val="00459C"/>
                </a:solidFill>
              </a:rPr>
              <a:t>officery</a:t>
            </a:r>
            <a:r>
              <a:rPr lang="cs-CZ" dirty="0">
                <a:solidFill>
                  <a:srgbClr val="00459C"/>
                </a:solidFill>
              </a:rPr>
              <a:t>, další workshopy v říjnu</a:t>
            </a:r>
          </a:p>
          <a:p>
            <a:r>
              <a:rPr lang="cs-CZ" dirty="0">
                <a:solidFill>
                  <a:srgbClr val="00459C"/>
                </a:solidFill>
              </a:rPr>
              <a:t>Společný komunikační kanál</a:t>
            </a:r>
          </a:p>
          <a:p>
            <a:r>
              <a:rPr lang="cs-CZ" dirty="0">
                <a:solidFill>
                  <a:srgbClr val="00459C"/>
                </a:solidFill>
              </a:rPr>
              <a:t>Web </a:t>
            </a:r>
            <a:r>
              <a:rPr lang="cs-CZ" dirty="0" err="1">
                <a:solidFill>
                  <a:srgbClr val="00459C"/>
                </a:solidFill>
              </a:rPr>
              <a:t>ai.gov.cz</a:t>
            </a:r>
            <a:endParaRPr lang="cs-CZ" dirty="0">
              <a:solidFill>
                <a:srgbClr val="00459C"/>
              </a:solidFill>
            </a:endParaRPr>
          </a:p>
          <a:p>
            <a:r>
              <a:rPr lang="cs-CZ" dirty="0">
                <a:solidFill>
                  <a:srgbClr val="00459C"/>
                </a:solidFill>
              </a:rPr>
              <a:t>Ustanovení AI </a:t>
            </a:r>
            <a:r>
              <a:rPr lang="cs-CZ" dirty="0" err="1">
                <a:solidFill>
                  <a:srgbClr val="00459C"/>
                </a:solidFill>
              </a:rPr>
              <a:t>Governance</a:t>
            </a:r>
            <a:r>
              <a:rPr lang="cs-CZ" dirty="0">
                <a:solidFill>
                  <a:srgbClr val="00459C"/>
                </a:solidFill>
              </a:rPr>
              <a:t> Office (DIA) </a:t>
            </a:r>
            <a:br>
              <a:rPr lang="cs-CZ" dirty="0">
                <a:solidFill>
                  <a:srgbClr val="00459C"/>
                </a:solidFill>
              </a:rPr>
            </a:br>
            <a:r>
              <a:rPr lang="cs-CZ" dirty="0">
                <a:solidFill>
                  <a:srgbClr val="00459C"/>
                </a:solidFill>
              </a:rPr>
              <a:t>a AI </a:t>
            </a:r>
            <a:r>
              <a:rPr lang="cs-CZ" dirty="0" err="1">
                <a:solidFill>
                  <a:srgbClr val="00459C"/>
                </a:solidFill>
              </a:rPr>
              <a:t>Delivery</a:t>
            </a:r>
            <a:r>
              <a:rPr lang="cs-CZ" dirty="0">
                <a:solidFill>
                  <a:srgbClr val="00459C"/>
                </a:solidFill>
              </a:rPr>
              <a:t> Office (NAKIT)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5FDA56C-5509-792E-64F1-E8A9E7D9B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5A12E-3DFE-4C3E-9036-7893F29C52C1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7612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_Sablona_Powerpoint_JVS_2026" id="{DD72593A-01BE-41C1-8A01-FA332F49A7E4}" vid="{4AEB2B43-0041-416C-B8F8-7B51E159939F}"/>
    </a:ext>
  </a:extLst>
</a:theme>
</file>

<file path=ppt/theme/theme2.xml><?xml version="1.0" encoding="utf-8"?>
<a:theme xmlns:a="http://schemas.openxmlformats.org/drawingml/2006/main" name="1_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CZ_TMAVÁ.pptx" id="{2372122A-1944-4728-BD1A-D171574B14CC}" vid="{48B83E54-D474-4550-9B83-F5CF31AE6727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7f099f3-9cff-4890-85a2-ec685806d317">
      <Terms xmlns="http://schemas.microsoft.com/office/infopath/2007/PartnerControls"/>
    </lcf76f155ced4ddcb4097134ff3c332f>
    <TaxCatchAll xmlns="875a90bc-a2bf-465b-8076-1cf649d442d2" xsi:nil="true"/>
    <_Flow_SignoffStatus xmlns="47f099f3-9cff-4890-85a2-ec685806d31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C42070A4FB8940A960F4A3AF9531A1" ma:contentTypeVersion="18" ma:contentTypeDescription="Vytvoří nový dokument" ma:contentTypeScope="" ma:versionID="a21a9a49490756727e391213a294a932">
  <xsd:schema xmlns:xsd="http://www.w3.org/2001/XMLSchema" xmlns:xs="http://www.w3.org/2001/XMLSchema" xmlns:p="http://schemas.microsoft.com/office/2006/metadata/properties" xmlns:ns2="47f099f3-9cff-4890-85a2-ec685806d317" xmlns:ns3="875a90bc-a2bf-465b-8076-1cf649d442d2" targetNamespace="http://schemas.microsoft.com/office/2006/metadata/properties" ma:root="true" ma:fieldsID="40102e745f694ac4542eca78dc8f0517" ns2:_="" ns3:_="">
    <xsd:import namespace="47f099f3-9cff-4890-85a2-ec685806d317"/>
    <xsd:import namespace="875a90bc-a2bf-465b-8076-1cf649d442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f099f3-9cff-4890-85a2-ec685806d3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d2a44d23-90f1-4afd-aa8c-0d6faad4ae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23" nillable="true" ma:displayName="Stav odsouhlasení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5a90bc-a2bf-465b-8076-1cf649d442d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2" nillable="true" ma:displayName="Taxonomy Catch All Column" ma:hidden="true" ma:list="{001b6bee-3d0f-4b61-a3dd-9d546b10cfb3}" ma:internalName="TaxCatchAll" ma:showField="CatchAllData" ma:web="875a90bc-a2bf-465b-8076-1cf649d442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19C120-5274-443A-93A6-139E5591E124}">
  <ds:schemaRefs>
    <ds:schemaRef ds:uri="http://schemas.microsoft.com/office/2006/metadata/properties"/>
    <ds:schemaRef ds:uri="http://schemas.microsoft.com/office/infopath/2007/PartnerControls"/>
    <ds:schemaRef ds:uri="bb50961a-01f8-4a31-97df-cc737852abde"/>
    <ds:schemaRef ds:uri="d6be7263-8cf3-404f-8f3a-9141da07474e"/>
    <ds:schemaRef ds:uri="47f099f3-9cff-4890-85a2-ec685806d317"/>
    <ds:schemaRef ds:uri="875a90bc-a2bf-465b-8076-1cf649d442d2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9BBE7A-8C25-414A-A826-86F839DC42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f099f3-9cff-4890-85a2-ec685806d317"/>
    <ds:schemaRef ds:uri="875a90bc-a2bf-465b-8076-1cf649d442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2689</TotalTime>
  <Words>1196</Words>
  <Application>Microsoft Macintosh PowerPoint</Application>
  <PresentationFormat>Širokoúhlá obrazovka</PresentationFormat>
  <Paragraphs>133</Paragraphs>
  <Slides>9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Wingdings</vt:lpstr>
      <vt:lpstr>JVS PPS Light</vt:lpstr>
      <vt:lpstr>1_JVS PPS Light</vt:lpstr>
      <vt:lpstr>1_JVS PPT Dark</vt:lpstr>
      <vt:lpstr>AI ve veřejné správě</vt:lpstr>
      <vt:lpstr>Co vše se děje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Další realizované aktivity</vt:lpstr>
      <vt:lpstr>Další kroky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Lukáš Kačena</cp:lastModifiedBy>
  <cp:revision>225</cp:revision>
  <cp:lastPrinted>2025-10-24T08:31:40Z</cp:lastPrinted>
  <dcterms:created xsi:type="dcterms:W3CDTF">2025-01-29T13:36:29Z</dcterms:created>
  <dcterms:modified xsi:type="dcterms:W3CDTF">2026-09-06T19:21:13Z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0x010100B6C42070A4FB8940A960F4A3AF9531A1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</Properties>
</file>