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20"/>
  </p:notesMasterIdLst>
  <p:sldIdLst>
    <p:sldId id="256" r:id="rId3"/>
    <p:sldId id="258" r:id="rId4"/>
    <p:sldId id="302" r:id="rId5"/>
    <p:sldId id="300" r:id="rId6"/>
    <p:sldId id="273" r:id="rId7"/>
    <p:sldId id="291" r:id="rId8"/>
    <p:sldId id="261" r:id="rId9"/>
    <p:sldId id="301" r:id="rId10"/>
    <p:sldId id="262" r:id="rId11"/>
    <p:sldId id="275" r:id="rId12"/>
    <p:sldId id="288" r:id="rId13"/>
    <p:sldId id="289" r:id="rId14"/>
    <p:sldId id="272" r:id="rId15"/>
    <p:sldId id="259" r:id="rId16"/>
    <p:sldId id="265" r:id="rId17"/>
    <p:sldId id="298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41" y="6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3B7BE-62CC-4D69-BE65-C802D4FD8C5F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E3660-013B-4D20-A79B-65A33C174F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0F144-A799-354E-B086-FFAF0D2B7CF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7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66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5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187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95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54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42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6E2C9B-5FA2-460D-9BE7-B0812FC2A6FF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6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10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81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88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40" y="247904"/>
            <a:ext cx="11221704" cy="829337"/>
          </a:xfrm>
        </p:spPr>
        <p:txBody>
          <a:bodyPr>
            <a:noAutofit/>
          </a:bodyPr>
          <a:lstStyle>
            <a:lvl1pPr>
              <a:defRPr sz="4800">
                <a:latin typeface="Calibri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67784" y="1246722"/>
            <a:ext cx="11221560" cy="4796367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spcBef>
                <a:spcPts val="2000"/>
              </a:spcBef>
              <a:spcAft>
                <a:spcPts val="400"/>
              </a:spcAft>
              <a:defRPr lang="en-US" sz="3500" b="0" i="0" kern="1200" spc="-120" dirty="0" smtClean="0">
                <a:solidFill>
                  <a:srgbClr val="02132C"/>
                </a:solidFill>
                <a:latin typeface="Calibri Light" pitchFamily="34" charset="0"/>
                <a:ea typeface="+mn-ea"/>
                <a:cs typeface="Calibri Light" pitchFamily="34" charset="0"/>
              </a:defRPr>
            </a:lvl1pPr>
            <a:lvl2pPr>
              <a:spcBef>
                <a:spcPts val="0"/>
              </a:spcBef>
              <a:spcAft>
                <a:spcPts val="400"/>
              </a:spcAft>
              <a:defRPr lang="en-US" sz="2900" b="0" i="0" kern="1200" spc="-120" dirty="0" smtClean="0">
                <a:solidFill>
                  <a:schemeClr val="bg1"/>
                </a:solidFill>
                <a:latin typeface="Myriad Pro Light" pitchFamily="34" charset="0"/>
                <a:ea typeface="+mn-ea"/>
                <a:cs typeface="Myriad Pro Light" pitchFamily="34" charset="0"/>
              </a:defRPr>
            </a:lvl2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55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42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5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esto@gestocom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Zabezpečení cloud prostředí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Microsoft Azure</a:t>
            </a:r>
          </a:p>
        </p:txBody>
      </p:sp>
      <p:pic>
        <p:nvPicPr>
          <p:cNvPr id="1026" name="Picture 2" descr="http://www.gestocomm.cz/upload/kc/images/Barracuda/barracud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06" y="5382702"/>
            <a:ext cx="2886883" cy="6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27" y="691376"/>
            <a:ext cx="2258658" cy="22586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25" y="5382702"/>
            <a:ext cx="2047176" cy="72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07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Web </a:t>
            </a:r>
            <a:r>
              <a:rPr lang="cs-CZ" sz="5400" dirty="0" err="1"/>
              <a:t>Application</a:t>
            </a:r>
            <a:r>
              <a:rPr lang="cs-CZ" sz="5400" dirty="0"/>
              <a:t> Firewall</a:t>
            </a:r>
            <a:endParaRPr lang="cs-CZ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Microsoft Azure</a:t>
            </a:r>
          </a:p>
        </p:txBody>
      </p:sp>
      <p:pic>
        <p:nvPicPr>
          <p:cNvPr id="1026" name="Picture 2" descr="http://www.gestocomm.cz/upload/kc/images/Barracuda/barracud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06" y="5382702"/>
            <a:ext cx="2886883" cy="6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387" y="691376"/>
            <a:ext cx="1298397" cy="12983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8564" y="637309"/>
            <a:ext cx="1334116" cy="13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4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Graphics\Icons\New Icons\us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57" y="3931013"/>
            <a:ext cx="981162" cy="90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X:\Graphics\Icons\New Icons\firew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64" y="2979040"/>
            <a:ext cx="1024615" cy="8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X:\Graphics\Icons\New Icons\load-balanc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92" y="3032859"/>
            <a:ext cx="1112919" cy="7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3"/>
          <p:cNvGrpSpPr/>
          <p:nvPr/>
        </p:nvGrpSpPr>
        <p:grpSpPr>
          <a:xfrm>
            <a:off x="9008255" y="2808021"/>
            <a:ext cx="1015538" cy="1199461"/>
            <a:chOff x="7197803" y="2268641"/>
            <a:chExt cx="1015682" cy="1199632"/>
          </a:xfrm>
        </p:grpSpPr>
        <p:pic>
          <p:nvPicPr>
            <p:cNvPr id="22" name="Picture 6" descr="X:\Graphics\Icons\New Icons\server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803" y="2268641"/>
              <a:ext cx="1015682" cy="378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X:\Graphics\Icons\New Icons\server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803" y="2676700"/>
              <a:ext cx="1015682" cy="378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X:\Graphics\Icons\New Icons\server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803" y="3090244"/>
              <a:ext cx="1015682" cy="378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Straight Arrow Connector 6"/>
          <p:cNvCxnSpPr/>
          <p:nvPr/>
        </p:nvCxnSpPr>
        <p:spPr>
          <a:xfrm>
            <a:off x="5692413" y="3530920"/>
            <a:ext cx="938215" cy="0"/>
          </a:xfrm>
          <a:prstGeom prst="straightConnector1">
            <a:avLst/>
          </a:prstGeom>
          <a:ln w="47625">
            <a:solidFill>
              <a:srgbClr val="B5D4F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6"/>
          <p:cNvCxnSpPr/>
          <p:nvPr/>
        </p:nvCxnSpPr>
        <p:spPr>
          <a:xfrm>
            <a:off x="5692413" y="3296910"/>
            <a:ext cx="930733" cy="0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25"/>
          <p:cNvCxnSpPr/>
          <p:nvPr/>
        </p:nvCxnSpPr>
        <p:spPr>
          <a:xfrm flipV="1">
            <a:off x="3122298" y="3530920"/>
            <a:ext cx="1328231" cy="754425"/>
          </a:xfrm>
          <a:prstGeom prst="straightConnector1">
            <a:avLst/>
          </a:prstGeom>
          <a:ln w="47625">
            <a:solidFill>
              <a:srgbClr val="B5D4F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27"/>
          <p:cNvCxnSpPr/>
          <p:nvPr/>
        </p:nvCxnSpPr>
        <p:spPr>
          <a:xfrm>
            <a:off x="3016094" y="2472139"/>
            <a:ext cx="1434435" cy="832241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7" descr="X:\Graphics\Icons\New Icons\icon_destro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55" y="1500559"/>
            <a:ext cx="1175765" cy="117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37"/>
          <p:cNvCxnSpPr/>
          <p:nvPr/>
        </p:nvCxnSpPr>
        <p:spPr>
          <a:xfrm>
            <a:off x="8001178" y="3538389"/>
            <a:ext cx="848965" cy="0"/>
          </a:xfrm>
          <a:prstGeom prst="straightConnector1">
            <a:avLst/>
          </a:prstGeom>
          <a:ln w="47625">
            <a:solidFill>
              <a:srgbClr val="B5D4F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38"/>
          <p:cNvCxnSpPr/>
          <p:nvPr/>
        </p:nvCxnSpPr>
        <p:spPr>
          <a:xfrm>
            <a:off x="7993696" y="3304380"/>
            <a:ext cx="848965" cy="0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30"/>
          <p:cNvSpPr txBox="1"/>
          <p:nvPr/>
        </p:nvSpPr>
        <p:spPr>
          <a:xfrm>
            <a:off x="4516456" y="3872306"/>
            <a:ext cx="1051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2F70BF"/>
                </a:solidFill>
                <a:latin typeface="Calibri Light" pitchFamily="34" charset="0"/>
                <a:cs typeface="Helvetica Light"/>
              </a:rPr>
              <a:t>NextGen Firewall F-Series</a:t>
            </a:r>
          </a:p>
        </p:txBody>
      </p:sp>
      <p:sp>
        <p:nvSpPr>
          <p:cNvPr id="14" name="TextBox 40"/>
          <p:cNvSpPr txBox="1"/>
          <p:nvPr/>
        </p:nvSpPr>
        <p:spPr>
          <a:xfrm>
            <a:off x="6801680" y="3872306"/>
            <a:ext cx="119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2F70BF"/>
                </a:solidFill>
                <a:latin typeface="Calibri Light" pitchFamily="34" charset="0"/>
                <a:cs typeface="Helvetica Light"/>
              </a:rPr>
              <a:t>Load Balancer</a:t>
            </a:r>
          </a:p>
        </p:txBody>
      </p:sp>
      <p:sp>
        <p:nvSpPr>
          <p:cNvPr id="15" name="TextBox 41"/>
          <p:cNvSpPr txBox="1"/>
          <p:nvPr/>
        </p:nvSpPr>
        <p:spPr>
          <a:xfrm>
            <a:off x="8850144" y="4059188"/>
            <a:ext cx="1338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2F70BF"/>
                </a:solidFill>
                <a:latin typeface="Calibri Light" pitchFamily="34" charset="0"/>
                <a:cs typeface="Helvetica Light"/>
              </a:rPr>
              <a:t>Application Servers</a:t>
            </a:r>
          </a:p>
        </p:txBody>
      </p:sp>
      <p:sp>
        <p:nvSpPr>
          <p:cNvPr id="16" name="TextBox 42"/>
          <p:cNvSpPr txBox="1"/>
          <p:nvPr/>
        </p:nvSpPr>
        <p:spPr>
          <a:xfrm>
            <a:off x="3651020" y="1763225"/>
            <a:ext cx="1835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2132C"/>
                </a:solidFill>
                <a:latin typeface="Calibri Light" pitchFamily="34" charset="0"/>
                <a:cs typeface="Helvetica Light"/>
              </a:rPr>
              <a:t>allowed traffic, bad requests</a:t>
            </a:r>
          </a:p>
        </p:txBody>
      </p:sp>
      <p:sp>
        <p:nvSpPr>
          <p:cNvPr id="17" name="Rectangular Callout 35"/>
          <p:cNvSpPr/>
          <p:nvPr/>
        </p:nvSpPr>
        <p:spPr>
          <a:xfrm>
            <a:off x="3549718" y="1743494"/>
            <a:ext cx="1632228" cy="685702"/>
          </a:xfrm>
          <a:prstGeom prst="wedgeRectCallout">
            <a:avLst>
              <a:gd name="adj1" fmla="val -38473"/>
              <a:gd name="adj2" fmla="val 86945"/>
            </a:avLst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5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4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2C2C2"/>
              </a:solidFill>
              <a:latin typeface="Calibri Light" pitchFamily="34" charset="0"/>
            </a:endParaRPr>
          </a:p>
        </p:txBody>
      </p:sp>
      <p:sp>
        <p:nvSpPr>
          <p:cNvPr id="18" name="Rectangular Callout 36"/>
          <p:cNvSpPr/>
          <p:nvPr/>
        </p:nvSpPr>
        <p:spPr>
          <a:xfrm>
            <a:off x="3465910" y="4622356"/>
            <a:ext cx="1589461" cy="735085"/>
          </a:xfrm>
          <a:prstGeom prst="wedgeRectCallout">
            <a:avLst>
              <a:gd name="adj1" fmla="val -38118"/>
              <a:gd name="adj2" fmla="val -119827"/>
            </a:avLst>
          </a:prstGeom>
          <a:noFill/>
          <a:ln w="25400">
            <a:solidFill>
              <a:srgbClr val="B5D4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5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4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45717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2C2C2"/>
              </a:solidFill>
              <a:latin typeface="Calibri Light" pitchFamily="34" charset="0"/>
            </a:endParaRPr>
          </a:p>
        </p:txBody>
      </p:sp>
      <p:sp>
        <p:nvSpPr>
          <p:cNvPr id="19" name="TextBox 51"/>
          <p:cNvSpPr txBox="1"/>
          <p:nvPr/>
        </p:nvSpPr>
        <p:spPr>
          <a:xfrm>
            <a:off x="3531533" y="4666778"/>
            <a:ext cx="158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2132C"/>
                </a:solidFill>
                <a:latin typeface="Calibri Light" pitchFamily="34" charset="0"/>
                <a:cs typeface="Helvetica Light"/>
              </a:rPr>
              <a:t>allowed traffic, good requests</a:t>
            </a:r>
          </a:p>
        </p:txBody>
      </p:sp>
      <p:sp>
        <p:nvSpPr>
          <p:cNvPr id="20" name="TextBox 52"/>
          <p:cNvSpPr txBox="1"/>
          <p:nvPr/>
        </p:nvSpPr>
        <p:spPr>
          <a:xfrm>
            <a:off x="5781662" y="1608292"/>
            <a:ext cx="3838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02132C"/>
                </a:solidFill>
                <a:latin typeface="Calibri Light" pitchFamily="34" charset="0"/>
                <a:cs typeface="Helvetica Light"/>
              </a:rPr>
              <a:t>HTTP (port 80)  &amp; HTTPS (port 443) traffic </a:t>
            </a:r>
            <a:r>
              <a:rPr lang="cs-CZ" sz="2000" dirty="0">
                <a:solidFill>
                  <a:srgbClr val="02132C"/>
                </a:solidFill>
                <a:latin typeface="Calibri Light" pitchFamily="34" charset="0"/>
                <a:cs typeface="Helvetica Light"/>
              </a:rPr>
              <a:t>prochází skrze firewall bez inspekcí</a:t>
            </a:r>
            <a:endParaRPr lang="en-US" sz="2000" dirty="0">
              <a:solidFill>
                <a:srgbClr val="02132C"/>
              </a:solidFill>
              <a:latin typeface="Calibri Light" pitchFamily="34" charset="0"/>
              <a:cs typeface="Helvetica Light"/>
            </a:endParaRPr>
          </a:p>
        </p:txBody>
      </p:sp>
      <p:pic>
        <p:nvPicPr>
          <p:cNvPr id="21" name="Picture 9" descr="X:\Graphics\Icons\New Icons\malwar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58" y="2101532"/>
            <a:ext cx="411683" cy="3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Nadpis 1"/>
          <p:cNvSpPr txBox="1">
            <a:spLocks/>
          </p:cNvSpPr>
          <p:nvPr/>
        </p:nvSpPr>
        <p:spPr>
          <a:xfrm>
            <a:off x="799484" y="710381"/>
            <a:ext cx="10058400" cy="7570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Mám Firewall, proč WAF?</a:t>
            </a:r>
            <a:endParaRPr lang="cs-CZ" sz="5400" dirty="0"/>
          </a:p>
        </p:txBody>
      </p:sp>
      <p:pic>
        <p:nvPicPr>
          <p:cNvPr id="2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19" y="868680"/>
            <a:ext cx="1232709" cy="1232709"/>
          </a:xfrm>
          <a:prstGeom prst="rect">
            <a:avLst/>
          </a:prstGeom>
        </p:spPr>
      </p:pic>
      <p:pic>
        <p:nvPicPr>
          <p:cNvPr id="27" name="Picture 2" descr="http://www.gestocomm.cz/upload/kc/images/Barracuda/barracuda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06" y="5382702"/>
            <a:ext cx="2886883" cy="6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4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dpis 1"/>
          <p:cNvSpPr txBox="1">
            <a:spLocks/>
          </p:cNvSpPr>
          <p:nvPr/>
        </p:nvSpPr>
        <p:spPr>
          <a:xfrm>
            <a:off x="799484" y="710381"/>
            <a:ext cx="10058400" cy="7570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Hrozby webových aplikací</a:t>
            </a:r>
            <a:endParaRPr lang="cs-CZ" sz="5400" dirty="0"/>
          </a:p>
        </p:txBody>
      </p:sp>
      <p:pic>
        <p:nvPicPr>
          <p:cNvPr id="2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19" y="868680"/>
            <a:ext cx="1232709" cy="1232709"/>
          </a:xfrm>
          <a:prstGeom prst="rect">
            <a:avLst/>
          </a:prstGeom>
        </p:spPr>
      </p:pic>
      <p:pic>
        <p:nvPicPr>
          <p:cNvPr id="27" name="Picture 2" descr="http://www.gestocomm.cz/upload/kc/images/Barracuda/barracud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06" y="5382702"/>
            <a:ext cx="2886883" cy="6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14"/>
          <p:cNvGrpSpPr/>
          <p:nvPr/>
        </p:nvGrpSpPr>
        <p:grpSpPr>
          <a:xfrm>
            <a:off x="1030838" y="2785770"/>
            <a:ext cx="6462027" cy="523220"/>
            <a:chOff x="350730" y="1641474"/>
            <a:chExt cx="6462944" cy="523295"/>
          </a:xfrm>
        </p:grpSpPr>
        <p:sp>
          <p:nvSpPr>
            <p:cNvPr id="29" name="TextBox 6"/>
            <p:cNvSpPr txBox="1"/>
            <p:nvPr/>
          </p:nvSpPr>
          <p:spPr>
            <a:xfrm>
              <a:off x="350730" y="1718418"/>
              <a:ext cx="6462944" cy="369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70">
                <a:spcAft>
                  <a:spcPts val="600"/>
                </a:spcAft>
              </a:pPr>
              <a:r>
                <a:rPr lang="cs-CZ" dirty="0">
                  <a:solidFill>
                    <a:srgbClr val="02132C"/>
                  </a:solidFill>
                  <a:latin typeface="Calibri Light" pitchFamily="34" charset="0"/>
                  <a:cs typeface="Helvetica Light"/>
                </a:rPr>
                <a:t>Množství útoků, které jsou směřovány na webové aplikace</a:t>
              </a:r>
              <a:r>
                <a:rPr lang="en-US" dirty="0">
                  <a:solidFill>
                    <a:srgbClr val="02132C"/>
                  </a:solidFill>
                  <a:latin typeface="Calibri Light" pitchFamily="34" charset="0"/>
                  <a:cs typeface="Helvetica Light"/>
                </a:rPr>
                <a:t>:</a:t>
              </a:r>
            </a:p>
          </p:txBody>
        </p:sp>
        <p:sp>
          <p:nvSpPr>
            <p:cNvPr id="30" name="TextBox 9"/>
            <p:cNvSpPr txBox="1"/>
            <p:nvPr/>
          </p:nvSpPr>
          <p:spPr>
            <a:xfrm>
              <a:off x="5874131" y="1641474"/>
              <a:ext cx="905522" cy="523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70">
                <a:spcAft>
                  <a:spcPts val="600"/>
                </a:spcAft>
              </a:pPr>
              <a:r>
                <a:rPr lang="en-US" sz="2800" dirty="0">
                  <a:solidFill>
                    <a:srgbClr val="FF0000"/>
                  </a:solidFill>
                  <a:latin typeface="Calibri Light" pitchFamily="34" charset="0"/>
                  <a:cs typeface="Helvetica Light"/>
                </a:rPr>
                <a:t>75%</a:t>
              </a:r>
            </a:p>
          </p:txBody>
        </p:sp>
      </p:grpSp>
      <p:grpSp>
        <p:nvGrpSpPr>
          <p:cNvPr id="31" name="Group 13"/>
          <p:cNvGrpSpPr/>
          <p:nvPr/>
        </p:nvGrpSpPr>
        <p:grpSpPr>
          <a:xfrm>
            <a:off x="1030838" y="1751018"/>
            <a:ext cx="8599723" cy="732141"/>
            <a:chOff x="350730" y="1041643"/>
            <a:chExt cx="7170468" cy="732246"/>
          </a:xfrm>
        </p:grpSpPr>
        <p:sp>
          <p:nvSpPr>
            <p:cNvPr id="32" name="TextBox 5"/>
            <p:cNvSpPr txBox="1"/>
            <p:nvPr/>
          </p:nvSpPr>
          <p:spPr>
            <a:xfrm>
              <a:off x="350730" y="1127465"/>
              <a:ext cx="6462944" cy="646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70">
                <a:spcAft>
                  <a:spcPts val="600"/>
                </a:spcAft>
              </a:pPr>
              <a:r>
                <a:rPr lang="cs-CZ" dirty="0">
                  <a:solidFill>
                    <a:srgbClr val="02132C"/>
                  </a:solidFill>
                  <a:latin typeface="Calibri Light" pitchFamily="34" charset="0"/>
                  <a:cs typeface="Helvetica Light"/>
                </a:rPr>
                <a:t>Počet zjištěných bezpečnostních chyb webových aplikací, díky kterým jsou stránky zranitelné</a:t>
              </a:r>
              <a:r>
                <a:rPr lang="en-US" dirty="0">
                  <a:solidFill>
                    <a:srgbClr val="02132C"/>
                  </a:solidFill>
                  <a:latin typeface="Calibri Light" pitchFamily="34" charset="0"/>
                  <a:cs typeface="Helvetica Light"/>
                </a:rPr>
                <a:t>:</a:t>
              </a:r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6615676" y="1041643"/>
              <a:ext cx="905522" cy="523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70">
                <a:spcAft>
                  <a:spcPts val="600"/>
                </a:spcAft>
              </a:pPr>
              <a:r>
                <a:rPr lang="en-US" sz="2800" dirty="0">
                  <a:solidFill>
                    <a:srgbClr val="FF0000"/>
                  </a:solidFill>
                  <a:latin typeface="Calibri Light" pitchFamily="34" charset="0"/>
                  <a:cs typeface="Helvetica Light"/>
                </a:rPr>
                <a:t>80%</a:t>
              </a:r>
            </a:p>
          </p:txBody>
        </p:sp>
      </p:grpSp>
      <p:grpSp>
        <p:nvGrpSpPr>
          <p:cNvPr id="37" name="Group 16"/>
          <p:cNvGrpSpPr/>
          <p:nvPr/>
        </p:nvGrpSpPr>
        <p:grpSpPr>
          <a:xfrm>
            <a:off x="1030838" y="3610976"/>
            <a:ext cx="7534322" cy="523220"/>
            <a:chOff x="350730" y="2805625"/>
            <a:chExt cx="6462944" cy="523294"/>
          </a:xfrm>
        </p:grpSpPr>
        <p:sp>
          <p:nvSpPr>
            <p:cNvPr id="38" name="TextBox 8"/>
            <p:cNvSpPr txBox="1"/>
            <p:nvPr/>
          </p:nvSpPr>
          <p:spPr>
            <a:xfrm>
              <a:off x="350730" y="2900325"/>
              <a:ext cx="6462944" cy="369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70">
                <a:spcAft>
                  <a:spcPts val="600"/>
                </a:spcAft>
              </a:pPr>
              <a:r>
                <a:rPr lang="cs-CZ" dirty="0">
                  <a:solidFill>
                    <a:srgbClr val="02132C"/>
                  </a:solidFill>
                  <a:latin typeface="Calibri Light" pitchFamily="34" charset="0"/>
                  <a:cs typeface="Helvetica Light"/>
                </a:rPr>
                <a:t>Počet poškozených webových stránek za posledních 5 let</a:t>
              </a:r>
              <a:r>
                <a:rPr lang="en-US" dirty="0">
                  <a:solidFill>
                    <a:srgbClr val="02132C"/>
                  </a:solidFill>
                  <a:latin typeface="Calibri Light" pitchFamily="34" charset="0"/>
                  <a:cs typeface="Helvetica Light"/>
                </a:rPr>
                <a:t>:</a:t>
              </a:r>
            </a:p>
          </p:txBody>
        </p:sp>
        <p:sp>
          <p:nvSpPr>
            <p:cNvPr id="39" name="TextBox 12"/>
            <p:cNvSpPr txBox="1"/>
            <p:nvPr/>
          </p:nvSpPr>
          <p:spPr>
            <a:xfrm>
              <a:off x="4844369" y="2805625"/>
              <a:ext cx="1859746" cy="523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70">
                <a:spcAft>
                  <a:spcPts val="600"/>
                </a:spcAft>
              </a:pPr>
              <a:r>
                <a:rPr lang="en-US" sz="2800" dirty="0">
                  <a:solidFill>
                    <a:srgbClr val="FF0000"/>
                  </a:solidFill>
                  <a:latin typeface="Calibri Light" pitchFamily="34" charset="0"/>
                  <a:cs typeface="Helvetica Light"/>
                </a:rPr>
                <a:t>5.5 million</a:t>
              </a:r>
            </a:p>
          </p:txBody>
        </p:sp>
      </p:grpSp>
      <p:sp>
        <p:nvSpPr>
          <p:cNvPr id="40" name="TextBox 17"/>
          <p:cNvSpPr txBox="1"/>
          <p:nvPr/>
        </p:nvSpPr>
        <p:spPr>
          <a:xfrm>
            <a:off x="1155112" y="2368779"/>
            <a:ext cx="190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0">
              <a:spcAft>
                <a:spcPts val="600"/>
              </a:spcAft>
            </a:pPr>
            <a:r>
              <a:rPr lang="en-US" sz="1200" dirty="0">
                <a:solidFill>
                  <a:srgbClr val="02132C"/>
                </a:solidFill>
                <a:latin typeface="Calibri Light" pitchFamily="34" charset="0"/>
                <a:cs typeface="Helvetica Light"/>
              </a:rPr>
              <a:t>(SANS Institute)</a:t>
            </a:r>
          </a:p>
        </p:txBody>
      </p:sp>
      <p:sp>
        <p:nvSpPr>
          <p:cNvPr id="41" name="TextBox 18"/>
          <p:cNvSpPr txBox="1"/>
          <p:nvPr/>
        </p:nvSpPr>
        <p:spPr>
          <a:xfrm>
            <a:off x="1155112" y="3126053"/>
            <a:ext cx="190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0">
              <a:spcAft>
                <a:spcPts val="600"/>
              </a:spcAft>
            </a:pPr>
            <a:r>
              <a:rPr lang="en-US" sz="1200" dirty="0">
                <a:solidFill>
                  <a:srgbClr val="02132C"/>
                </a:solidFill>
                <a:latin typeface="Calibri Light" pitchFamily="34" charset="0"/>
                <a:cs typeface="Helvetica Light"/>
              </a:rPr>
              <a:t>(Gartner)</a:t>
            </a:r>
          </a:p>
        </p:txBody>
      </p:sp>
      <p:sp>
        <p:nvSpPr>
          <p:cNvPr id="43" name="TextBox 20"/>
          <p:cNvSpPr txBox="1"/>
          <p:nvPr/>
        </p:nvSpPr>
        <p:spPr>
          <a:xfrm>
            <a:off x="1155112" y="3977886"/>
            <a:ext cx="190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0">
              <a:spcAft>
                <a:spcPts val="600"/>
              </a:spcAft>
            </a:pPr>
            <a:r>
              <a:rPr lang="en-US" sz="1200" dirty="0">
                <a:solidFill>
                  <a:srgbClr val="02132C"/>
                </a:solidFill>
                <a:latin typeface="Calibri Light" pitchFamily="34" charset="0"/>
                <a:cs typeface="Helvetica Light"/>
              </a:rPr>
              <a:t>(Zone-H)</a:t>
            </a:r>
          </a:p>
        </p:txBody>
      </p:sp>
    </p:spTree>
    <p:extLst>
      <p:ext uri="{BB962C8B-B14F-4D97-AF65-F5344CB8AC3E}">
        <p14:creationId xmlns:p14="http://schemas.microsoft.com/office/powerpoint/2010/main" val="196444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48" y="3896285"/>
            <a:ext cx="1670304" cy="1670304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1" idx="3"/>
          </p:cNvCxnSpPr>
          <p:nvPr/>
        </p:nvCxnSpPr>
        <p:spPr>
          <a:xfrm>
            <a:off x="1983196" y="4734107"/>
            <a:ext cx="3277652" cy="0"/>
          </a:xfrm>
          <a:prstGeom prst="straightConnector1">
            <a:avLst/>
          </a:prstGeom>
          <a:ln w="76200" cap="rnd">
            <a:solidFill>
              <a:srgbClr val="FF9E1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1"/>
          </p:cNvCxnSpPr>
          <p:nvPr/>
        </p:nvCxnSpPr>
        <p:spPr>
          <a:xfrm flipH="1">
            <a:off x="6936490" y="4731438"/>
            <a:ext cx="3280760" cy="2671"/>
          </a:xfrm>
          <a:prstGeom prst="straightConnector1">
            <a:avLst/>
          </a:prstGeom>
          <a:ln w="76200" cap="rnd">
            <a:solidFill>
              <a:srgbClr val="FF9E1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6" y="3952295"/>
            <a:ext cx="1524000" cy="1563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71126" y="4827909"/>
            <a:ext cx="2211497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dirty="0">
                <a:latin typeface="Calibri Light" pitchFamily="34" charset="0"/>
                <a:cs typeface="Arial" pitchFamily="34" charset="0"/>
              </a:rPr>
              <a:t>Outbound Inspection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9677" y="4827909"/>
            <a:ext cx="2041578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dirty="0">
                <a:latin typeface="Calibri Light" pitchFamily="34" charset="0"/>
                <a:cs typeface="Arial" pitchFamily="34" charset="0"/>
              </a:rPr>
              <a:t>Inbound Inspection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826922" y="1141692"/>
            <a:ext cx="4610553" cy="3201321"/>
            <a:chOff x="618189" y="1107938"/>
            <a:chExt cx="3457915" cy="240099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89" y="1107938"/>
              <a:ext cx="914400" cy="81950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485395" y="1107938"/>
              <a:ext cx="2590709" cy="71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alibri Light" pitchFamily="34" charset="0"/>
                  <a:cs typeface="Arial" pitchFamily="34" charset="0"/>
                </a:rPr>
                <a:t>Comprehensive Application Security</a:t>
              </a:r>
            </a:p>
            <a:p>
              <a:r>
                <a:rPr lang="en-US" sz="1900" dirty="0">
                  <a:latin typeface="Calibri Light" pitchFamily="34" charset="0"/>
                  <a:cs typeface="Arial" pitchFamily="34" charset="0"/>
                </a:rPr>
                <a:t>OWASP Top-10 Attacks</a:t>
              </a:r>
            </a:p>
            <a:p>
              <a:r>
                <a:rPr lang="en-US" sz="1900" dirty="0">
                  <a:latin typeface="Calibri Light" pitchFamily="34" charset="0"/>
                  <a:cs typeface="Arial" pitchFamily="34" charset="0"/>
                </a:rPr>
                <a:t>Application DDOS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485395" y="3508929"/>
              <a:ext cx="2302926" cy="0"/>
            </a:xfrm>
            <a:prstGeom prst="straightConnector1">
              <a:avLst/>
            </a:prstGeom>
            <a:ln w="76200" cap="rnd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1532591" y="1940379"/>
              <a:ext cx="2255730" cy="1568550"/>
            </a:xfrm>
            <a:prstGeom prst="straightConnector1">
              <a:avLst/>
            </a:prstGeom>
            <a:ln w="76200" cap="rnd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3"/>
          <p:cNvGrpSpPr/>
          <p:nvPr/>
        </p:nvGrpSpPr>
        <p:grpSpPr>
          <a:xfrm>
            <a:off x="3982752" y="2106654"/>
            <a:ext cx="3146211" cy="2236357"/>
            <a:chOff x="2985062" y="1831660"/>
            <a:chExt cx="2359658" cy="16772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062" y="1831660"/>
              <a:ext cx="731520" cy="914400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>
            <a:xfrm flipH="1" flipV="1">
              <a:off x="3555206" y="2631879"/>
              <a:ext cx="233116" cy="877049"/>
            </a:xfrm>
            <a:prstGeom prst="straightConnector1">
              <a:avLst/>
            </a:prstGeom>
            <a:ln w="76200" cap="rnd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716582" y="1838359"/>
              <a:ext cx="1628138" cy="71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alibri Light" pitchFamily="34" charset="0"/>
                  <a:cs typeface="Arial" pitchFamily="34" charset="0"/>
                </a:rPr>
                <a:t>Proactive Defense</a:t>
              </a:r>
            </a:p>
            <a:p>
              <a:r>
                <a:rPr lang="en-US" sz="1900" dirty="0">
                  <a:latin typeface="Calibri Light" pitchFamily="34" charset="0"/>
                  <a:cs typeface="Arial" pitchFamily="34" charset="0"/>
                </a:rPr>
                <a:t>Application Cloaking</a:t>
              </a:r>
            </a:p>
            <a:p>
              <a:r>
                <a:rPr lang="en-US" sz="1900" dirty="0">
                  <a:latin typeface="Calibri Light" pitchFamily="34" charset="0"/>
                  <a:cs typeface="Arial" pitchFamily="34" charset="0"/>
                </a:rPr>
                <a:t>Geo-IP Control</a:t>
              </a: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7010123" y="1141692"/>
            <a:ext cx="4053633" cy="3201321"/>
            <a:chOff x="5255590" y="1107938"/>
            <a:chExt cx="3040225" cy="2400991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5255590" y="3508929"/>
              <a:ext cx="2302926" cy="0"/>
            </a:xfrm>
            <a:prstGeom prst="straightConnector1">
              <a:avLst/>
            </a:prstGeom>
            <a:ln w="76200" cap="rnd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278971" y="1940379"/>
              <a:ext cx="2255730" cy="1568550"/>
            </a:xfrm>
            <a:prstGeom prst="straightConnector1">
              <a:avLst/>
            </a:prstGeom>
            <a:ln w="76200" cap="rnd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508992" y="1107938"/>
              <a:ext cx="1838484" cy="934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latin typeface="Calibri Light" pitchFamily="34" charset="0"/>
                  <a:cs typeface="Arial" pitchFamily="34" charset="0"/>
                </a:rPr>
                <a:t>Data Loss Prevention</a:t>
              </a:r>
            </a:p>
            <a:p>
              <a:pPr algn="r"/>
              <a:r>
                <a:rPr lang="en-US" sz="1900" dirty="0">
                  <a:latin typeface="Calibri Light" pitchFamily="34" charset="0"/>
                  <a:cs typeface="Arial" pitchFamily="34" charset="0"/>
                </a:rPr>
                <a:t>Credit Card Numbers</a:t>
              </a:r>
            </a:p>
            <a:p>
              <a:pPr algn="r"/>
              <a:r>
                <a:rPr lang="en-US" sz="1900" dirty="0">
                  <a:latin typeface="Calibri Light" pitchFamily="34" charset="0"/>
                  <a:cs typeface="Arial" pitchFamily="34" charset="0"/>
                </a:rPr>
                <a:t>Social Security Number</a:t>
              </a:r>
            </a:p>
            <a:p>
              <a:pPr algn="r"/>
              <a:r>
                <a:rPr lang="en-US" sz="1900" dirty="0">
                  <a:latin typeface="Calibri Light" pitchFamily="34" charset="0"/>
                  <a:cs typeface="Arial" pitchFamily="34" charset="0"/>
                </a:rPr>
                <a:t>Custom Patterns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415" y="1238573"/>
              <a:ext cx="914400" cy="60993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250" y="3998393"/>
            <a:ext cx="1524000" cy="146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799484" y="951458"/>
            <a:ext cx="10058400" cy="7570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/>
              <a:t>Web </a:t>
            </a:r>
            <a:r>
              <a:rPr lang="cs-CZ" sz="5400" dirty="0" err="1"/>
              <a:t>Applicaton</a:t>
            </a:r>
            <a:r>
              <a:rPr lang="cs-CZ" sz="5400" dirty="0"/>
              <a:t> Firewall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8627" y="2103207"/>
            <a:ext cx="9989469" cy="4081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698" y="765047"/>
            <a:ext cx="1185673" cy="118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25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901" y="-42863"/>
            <a:ext cx="14293969" cy="690086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232083" y="541421"/>
            <a:ext cx="5564280" cy="2005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Demo licence na 30 dní</a:t>
            </a:r>
          </a:p>
          <a:p>
            <a:pPr>
              <a:lnSpc>
                <a:spcPts val="1580"/>
              </a:lnSpc>
            </a:pPr>
            <a:r>
              <a:rPr lang="cs-CZ" sz="3200" dirty="0"/>
              <a:t>      </a:t>
            </a:r>
            <a:r>
              <a:rPr lang="cs-CZ" sz="2400" dirty="0"/>
              <a:t>(s možností prodloužení)</a:t>
            </a:r>
            <a:endParaRPr 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Jednoduchý licenční model</a:t>
            </a:r>
          </a:p>
          <a:p>
            <a:pPr>
              <a:lnSpc>
                <a:spcPts val="1840"/>
              </a:lnSpc>
            </a:pPr>
            <a:r>
              <a:rPr lang="cs-CZ" sz="3200" dirty="0"/>
              <a:t>      </a:t>
            </a:r>
            <a:r>
              <a:rPr lang="cs-CZ" sz="2400" dirty="0"/>
              <a:t>(dle výkonu, ne podle počtu uživatelů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Podpora 24 x 7</a:t>
            </a:r>
          </a:p>
        </p:txBody>
      </p:sp>
    </p:spTree>
    <p:extLst>
      <p:ext uri="{BB962C8B-B14F-4D97-AF65-F5344CB8AC3E}">
        <p14:creationId xmlns:p14="http://schemas.microsoft.com/office/powerpoint/2010/main" val="2603470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Obrázek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70" y="871174"/>
            <a:ext cx="5320130" cy="4092408"/>
          </a:xfrm>
          <a:prstGeom prst="rect">
            <a:avLst/>
          </a:prstGeom>
        </p:spPr>
      </p:pic>
      <p:sp>
        <p:nvSpPr>
          <p:cNvPr id="51" name="Nadpis 1"/>
          <p:cNvSpPr txBox="1">
            <a:spLocks/>
          </p:cNvSpPr>
          <p:nvPr/>
        </p:nvSpPr>
        <p:spPr>
          <a:xfrm>
            <a:off x="801957" y="670041"/>
            <a:ext cx="10058400" cy="7570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Polycom</a:t>
            </a:r>
            <a:r>
              <a:rPr lang="cs-CZ" dirty="0"/>
              <a:t> řešení pro Skype pro firmy</a:t>
            </a:r>
            <a:endParaRPr lang="cs-CZ" sz="5400" dirty="0"/>
          </a:p>
        </p:txBody>
      </p:sp>
      <p:pic>
        <p:nvPicPr>
          <p:cNvPr id="56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94" y="5183460"/>
            <a:ext cx="3117956" cy="8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Obrázek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60" y="3764883"/>
            <a:ext cx="3282783" cy="2525218"/>
          </a:xfrm>
          <a:prstGeom prst="rect">
            <a:avLst/>
          </a:prstGeom>
        </p:spPr>
      </p:pic>
      <p:pic>
        <p:nvPicPr>
          <p:cNvPr id="55" name="Obrázek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0" y="1327087"/>
            <a:ext cx="4305968" cy="43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3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estocomm.cz/upload/kc/images/Barracuda/barracud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06" y="5382702"/>
            <a:ext cx="2886883" cy="6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397406" y="1912185"/>
            <a:ext cx="5676817" cy="7570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dirty="0"/>
              <a:t>Děkuji za pozornost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11254" y="4253581"/>
            <a:ext cx="410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Email: </a:t>
            </a:r>
            <a:r>
              <a:rPr lang="cs-CZ" sz="2400" dirty="0">
                <a:hlinkClick r:id="rId3"/>
              </a:rPr>
              <a:t>gesto@gestocomm.cz</a:t>
            </a:r>
            <a:endParaRPr lang="cs-CZ" sz="2400" dirty="0"/>
          </a:p>
          <a:p>
            <a:r>
              <a:rPr lang="cs-CZ" sz="2400" dirty="0"/>
              <a:t>Tel.: +420 267 310 034</a:t>
            </a:r>
          </a:p>
        </p:txBody>
      </p:sp>
      <p:sp>
        <p:nvSpPr>
          <p:cNvPr id="3" name="Obdélník 2"/>
          <p:cNvSpPr/>
          <p:nvPr/>
        </p:nvSpPr>
        <p:spPr>
          <a:xfrm>
            <a:off x="589892" y="429974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/>
              <a:t>GESTO COMMUNICATIONS, spol. s r.o.</a:t>
            </a: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Distributor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Barracuda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Networks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 ČR a SR</a:t>
            </a:r>
          </a:p>
        </p:txBody>
      </p:sp>
      <p:sp>
        <p:nvSpPr>
          <p:cNvPr id="5" name="Obdélník 4"/>
          <p:cNvSpPr/>
          <p:nvPr/>
        </p:nvSpPr>
        <p:spPr>
          <a:xfrm>
            <a:off x="4641790" y="2967335"/>
            <a:ext cx="2908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Radim Zápotocký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2" y="5382702"/>
            <a:ext cx="2047176" cy="72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74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799484" y="710381"/>
            <a:ext cx="10058400" cy="7570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Gesto </a:t>
            </a:r>
            <a:r>
              <a:rPr lang="cs-CZ" dirty="0" err="1"/>
              <a:t>Communication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9484" y="1545818"/>
            <a:ext cx="10058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300" dirty="0"/>
              <a:t>Společnost založena v roce 1998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300" dirty="0"/>
              <a:t>Distributor </a:t>
            </a:r>
            <a:r>
              <a:rPr lang="cs-CZ" sz="2300" dirty="0" err="1"/>
              <a:t>Barracuda</a:t>
            </a:r>
            <a:r>
              <a:rPr lang="cs-CZ" sz="2300" dirty="0"/>
              <a:t> </a:t>
            </a:r>
            <a:r>
              <a:rPr lang="cs-CZ" sz="2300" dirty="0" err="1"/>
              <a:t>Networks</a:t>
            </a:r>
            <a:r>
              <a:rPr lang="cs-CZ" sz="2300" dirty="0"/>
              <a:t> pro ČR a SR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300" dirty="0"/>
              <a:t>Od začátků své působnosti společnost cílí na bezpečnostní produkty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/>
          </a:p>
        </p:txBody>
      </p:sp>
      <p:sp>
        <p:nvSpPr>
          <p:cNvPr id="25" name="Nadpis 1"/>
          <p:cNvSpPr txBox="1">
            <a:spLocks/>
          </p:cNvSpPr>
          <p:nvPr/>
        </p:nvSpPr>
        <p:spPr>
          <a:xfrm>
            <a:off x="799484" y="3136141"/>
            <a:ext cx="10058400" cy="7570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Barracuda</a:t>
            </a:r>
            <a:r>
              <a:rPr lang="cs-CZ" dirty="0"/>
              <a:t> </a:t>
            </a:r>
            <a:r>
              <a:rPr lang="cs-CZ" dirty="0" err="1"/>
              <a:t>Networks</a:t>
            </a:r>
            <a:endParaRPr lang="cs-CZ" sz="5400" dirty="0"/>
          </a:p>
        </p:txBody>
      </p:sp>
      <p:pic>
        <p:nvPicPr>
          <p:cNvPr id="26" name="Picture 2" descr="http://www.gestocomm.cz/upload/kc/images/Barracuda/barracud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98" y="3057730"/>
            <a:ext cx="2886883" cy="6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651" y="631970"/>
            <a:ext cx="2047176" cy="72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799484" y="3893167"/>
            <a:ext cx="1005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300" dirty="0"/>
              <a:t>Společnost založena v roce 2002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Sídlo v </a:t>
            </a:r>
            <a:r>
              <a:rPr lang="en-US" sz="2400" dirty="0"/>
              <a:t>Silicon Valley, 1000+ </a:t>
            </a:r>
            <a:r>
              <a:rPr lang="cs-CZ" sz="2400" dirty="0"/>
              <a:t>zaměstnanců</a:t>
            </a:r>
            <a:r>
              <a:rPr lang="en-US" sz="2400" dirty="0"/>
              <a:t>, 5000+ partner</a:t>
            </a:r>
            <a:r>
              <a:rPr lang="cs-CZ" sz="2400" dirty="0"/>
              <a:t>ů</a:t>
            </a:r>
            <a:r>
              <a:rPr lang="en-US" sz="2400" dirty="0"/>
              <a:t>, </a:t>
            </a:r>
            <a:r>
              <a:rPr lang="cs-CZ" sz="2400" dirty="0"/>
              <a:t>a </a:t>
            </a:r>
            <a:r>
              <a:rPr lang="cs-CZ" sz="2400" dirty="0" err="1"/>
              <a:t>kabcelář</a:t>
            </a:r>
            <a:r>
              <a:rPr lang="cs-CZ" sz="2400" dirty="0"/>
              <a:t> v</a:t>
            </a:r>
            <a:r>
              <a:rPr lang="en-US" sz="2400" dirty="0"/>
              <a:t> 15 </a:t>
            </a:r>
            <a:r>
              <a:rPr lang="cs-CZ" sz="2400" dirty="0"/>
              <a:t>zemích</a:t>
            </a:r>
            <a:r>
              <a:rPr lang="en-US" sz="2400" dirty="0"/>
              <a:t>.</a:t>
            </a:r>
            <a:endParaRPr lang="cs-CZ" sz="2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300" dirty="0"/>
              <a:t>Zaměření na běžná rizika firemní komunikace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6499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0729" y="576281"/>
            <a:ext cx="11252075" cy="8867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Barracuda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 v cloud prostředí</a:t>
            </a:r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50849" y="1716505"/>
            <a:ext cx="11252940" cy="434741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2400" dirty="0"/>
              <a:t>Vítěz</a:t>
            </a:r>
            <a:r>
              <a:rPr lang="en-US" sz="2400" dirty="0"/>
              <a:t> Microsoft Azure Certified ISV Partner of the Year</a:t>
            </a:r>
            <a:r>
              <a:rPr lang="cs-CZ" sz="2400" dirty="0"/>
              <a:t> </a:t>
            </a:r>
            <a:r>
              <a:rPr lang="en-US" sz="2400" dirty="0"/>
              <a:t>201</a:t>
            </a:r>
            <a:r>
              <a:rPr lang="cs-CZ" sz="2400" dirty="0"/>
              <a:t>6</a:t>
            </a:r>
          </a:p>
          <a:p>
            <a:pPr lvl="1"/>
            <a:r>
              <a:rPr lang="en-US" sz="2400" dirty="0"/>
              <a:t>Redmond Channel Partner Editor's Choice Award</a:t>
            </a:r>
            <a:r>
              <a:rPr lang="cs-CZ" sz="2400" dirty="0"/>
              <a:t> </a:t>
            </a:r>
            <a:r>
              <a:rPr lang="en-US" sz="2400" dirty="0"/>
              <a:t>for Best Security Product</a:t>
            </a:r>
            <a:r>
              <a:rPr lang="cs-CZ" sz="2400" dirty="0"/>
              <a:t> 2017</a:t>
            </a:r>
            <a:endParaRPr lang="en-US" sz="2400" dirty="0"/>
          </a:p>
          <a:p>
            <a:pPr lvl="1"/>
            <a:r>
              <a:rPr lang="en-US" sz="2400" dirty="0"/>
              <a:t>Security Competency Certification for WAF on AWS (elite status)</a:t>
            </a:r>
          </a:p>
          <a:p>
            <a:pPr lvl="1"/>
            <a:r>
              <a:rPr lang="cs-CZ" sz="2400" dirty="0"/>
              <a:t>Spolupráce s největšími zákazníky v MS</a:t>
            </a:r>
            <a:r>
              <a:rPr lang="en-US" sz="2400" dirty="0"/>
              <a:t> Azure</a:t>
            </a:r>
          </a:p>
          <a:p>
            <a:pPr lvl="1"/>
            <a:r>
              <a:rPr lang="cs-CZ" sz="2400" dirty="0"/>
              <a:t>Více než</a:t>
            </a:r>
            <a:r>
              <a:rPr lang="en-US" sz="2400" dirty="0"/>
              <a:t> </a:t>
            </a:r>
            <a:r>
              <a:rPr lang="cs-CZ" sz="2400" dirty="0"/>
              <a:t>10</a:t>
            </a:r>
            <a:r>
              <a:rPr lang="en-US" sz="2400" dirty="0"/>
              <a:t>00 </a:t>
            </a:r>
            <a:r>
              <a:rPr lang="cs-CZ" sz="2400" dirty="0"/>
              <a:t>implementací v cloud prostředí</a:t>
            </a:r>
            <a:r>
              <a:rPr lang="en-US" sz="2400" dirty="0"/>
              <a:t>: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2"/>
          <a:srcRect r="3044"/>
          <a:stretch/>
        </p:blipFill>
        <p:spPr>
          <a:xfrm>
            <a:off x="728292" y="4819098"/>
            <a:ext cx="2269127" cy="8144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273" y="4819098"/>
            <a:ext cx="1955310" cy="747906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542" y="4548246"/>
            <a:ext cx="1303540" cy="1208654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7912513" y="4624135"/>
            <a:ext cx="1955309" cy="92877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4156" y="4616931"/>
            <a:ext cx="1152240" cy="115224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22" y="2622060"/>
            <a:ext cx="2822845" cy="161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4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7"/>
          <p:cNvCxnSpPr/>
          <p:nvPr/>
        </p:nvCxnSpPr>
        <p:spPr>
          <a:xfrm>
            <a:off x="2958832" y="3669690"/>
            <a:ext cx="7753579" cy="0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20"/>
          <p:cNvSpPr txBox="1"/>
          <p:nvPr/>
        </p:nvSpPr>
        <p:spPr>
          <a:xfrm>
            <a:off x="1061014" y="2507365"/>
            <a:ext cx="2148184" cy="376229"/>
          </a:xfrm>
          <a:prstGeom prst="rect">
            <a:avLst/>
          </a:prstGeom>
          <a:noFill/>
        </p:spPr>
        <p:txBody>
          <a:bodyPr wrap="square" lIns="67744" tIns="33895" rIns="67744" bIns="33895" rtlCol="0">
            <a:spAutoFit/>
          </a:bodyPr>
          <a:lstStyle/>
          <a:p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Arial"/>
              </a:rPr>
              <a:t>Vaše společnost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cs typeface="Arial"/>
            </a:endParaRPr>
          </a:p>
        </p:txBody>
      </p:sp>
      <p:sp>
        <p:nvSpPr>
          <p:cNvPr id="8" name="Rectangle 28"/>
          <p:cNvSpPr/>
          <p:nvPr/>
        </p:nvSpPr>
        <p:spPr>
          <a:xfrm>
            <a:off x="3870552" y="3869715"/>
            <a:ext cx="5943600" cy="2171700"/>
          </a:xfrm>
          <a:prstGeom prst="rect">
            <a:avLst/>
          </a:prstGeom>
          <a:solidFill>
            <a:srgbClr val="009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/>
          <p:nvPr/>
        </p:nvSpPr>
        <p:spPr>
          <a:xfrm>
            <a:off x="3863821" y="3995390"/>
            <a:ext cx="5943600" cy="393623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67744" tIns="33895" rIns="67744" bIns="33895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 defTabSz="33894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Myriad Pro" panose="020B0503030403020204" pitchFamily="34" charset="0"/>
                <a:ea typeface="Verdana" pitchFamily="34" charset="0"/>
                <a:cs typeface="Arial"/>
              </a:rPr>
              <a:t>Azure Platform</a:t>
            </a:r>
          </a:p>
        </p:txBody>
      </p:sp>
      <p:grpSp>
        <p:nvGrpSpPr>
          <p:cNvPr id="10" name="Group 34"/>
          <p:cNvGrpSpPr/>
          <p:nvPr/>
        </p:nvGrpSpPr>
        <p:grpSpPr>
          <a:xfrm>
            <a:off x="3928531" y="4975515"/>
            <a:ext cx="5819102" cy="1253856"/>
            <a:chOff x="2469462" y="2044800"/>
            <a:chExt cx="6227200" cy="1341790"/>
          </a:xfrm>
        </p:grpSpPr>
        <p:sp>
          <p:nvSpPr>
            <p:cNvPr id="11" name="Rectangle 7"/>
            <p:cNvSpPr/>
            <p:nvPr/>
          </p:nvSpPr>
          <p:spPr bwMode="auto">
            <a:xfrm>
              <a:off x="2469462" y="2044800"/>
              <a:ext cx="1903870" cy="1341790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7744" tIns="33895" rIns="67744" bIns="33895" anchor="ctr"/>
            <a:lstStyle/>
            <a:p>
              <a:pPr algn="ctr" defTabSz="3389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400" b="1" dirty="0">
                  <a:solidFill>
                    <a:schemeClr val="bg1"/>
                  </a:solidFill>
                  <a:latin typeface="Myriad Pro Light" panose="020B0403030403020204" pitchFamily="34" charset="0"/>
                  <a:ea typeface="Verdana" pitchFamily="34" charset="0"/>
                  <a:cs typeface="Arial"/>
                  <a:sym typeface="Times New Roman" pitchFamily="18" charset="0"/>
                </a:rPr>
                <a:t>Physical Infrastructure</a:t>
              </a:r>
            </a:p>
          </p:txBody>
        </p:sp>
        <p:sp>
          <p:nvSpPr>
            <p:cNvPr id="12" name="Rounded Rectangle 7"/>
            <p:cNvSpPr/>
            <p:nvPr/>
          </p:nvSpPr>
          <p:spPr bwMode="auto">
            <a:xfrm>
              <a:off x="4573280" y="2044800"/>
              <a:ext cx="1984328" cy="1341790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7744" tIns="33895" rIns="67744" bIns="33895" anchor="ctr"/>
            <a:lstStyle/>
            <a:p>
              <a:pPr algn="ctr" defTabSz="3389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400" b="1" dirty="0">
                  <a:solidFill>
                    <a:schemeClr val="bg1"/>
                  </a:solidFill>
                  <a:latin typeface="Myriad Pro Light" panose="020B0403030403020204" pitchFamily="34" charset="0"/>
                  <a:ea typeface="Verdana" pitchFamily="34" charset="0"/>
                  <a:cs typeface="Arial"/>
                  <a:sym typeface="Times New Roman" pitchFamily="18" charset="0"/>
                </a:rPr>
                <a:t>Network Infrastructure</a:t>
              </a:r>
            </a:p>
          </p:txBody>
        </p:sp>
        <p:sp>
          <p:nvSpPr>
            <p:cNvPr id="13" name="Rectangle 7"/>
            <p:cNvSpPr/>
            <p:nvPr/>
          </p:nvSpPr>
          <p:spPr bwMode="auto">
            <a:xfrm>
              <a:off x="6757557" y="2044800"/>
              <a:ext cx="1939105" cy="1341790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7744" tIns="33895" rIns="67744" bIns="33895" anchor="ctr"/>
            <a:lstStyle/>
            <a:p>
              <a:pPr algn="ctr" defTabSz="3389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400" b="1" dirty="0">
                  <a:solidFill>
                    <a:schemeClr val="bg1"/>
                  </a:solidFill>
                  <a:latin typeface="Myriad Pro Light" panose="020B0403030403020204" pitchFamily="34" charset="0"/>
                  <a:ea typeface="Verdana" pitchFamily="34" charset="0"/>
                  <a:cs typeface="Arial"/>
                  <a:sym typeface="Times New Roman" pitchFamily="18" charset="0"/>
                </a:rPr>
                <a:t>Virtualization </a:t>
              </a:r>
            </a:p>
            <a:p>
              <a:pPr algn="ctr" defTabSz="33894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400" b="1" dirty="0">
                  <a:solidFill>
                    <a:schemeClr val="bg1"/>
                  </a:solidFill>
                  <a:latin typeface="Myriad Pro Light" panose="020B0403030403020204" pitchFamily="34" charset="0"/>
                  <a:ea typeface="Verdana" pitchFamily="34" charset="0"/>
                  <a:cs typeface="Arial"/>
                  <a:sym typeface="Times New Roman" pitchFamily="18" charset="0"/>
                </a:rPr>
                <a:t>Layer</a:t>
              </a:r>
            </a:p>
          </p:txBody>
        </p:sp>
      </p:grpSp>
      <p:sp>
        <p:nvSpPr>
          <p:cNvPr id="14" name="Freeform 35"/>
          <p:cNvSpPr>
            <a:spLocks noChangeAspect="1"/>
          </p:cNvSpPr>
          <p:nvPr/>
        </p:nvSpPr>
        <p:spPr bwMode="black">
          <a:xfrm>
            <a:off x="8539750" y="4746065"/>
            <a:ext cx="603739" cy="456130"/>
          </a:xfrm>
          <a:custGeom>
            <a:avLst/>
            <a:gdLst>
              <a:gd name="connsiteX0" fmla="*/ 59957 w 546268"/>
              <a:gd name="connsiteY0" fmla="*/ 369868 h 578307"/>
              <a:gd name="connsiteX1" fmla="*/ 257006 w 546268"/>
              <a:gd name="connsiteY1" fmla="*/ 484264 h 578307"/>
              <a:gd name="connsiteX2" fmla="*/ 257707 w 546268"/>
              <a:gd name="connsiteY2" fmla="*/ 484264 h 578307"/>
              <a:gd name="connsiteX3" fmla="*/ 273135 w 546268"/>
              <a:gd name="connsiteY3" fmla="*/ 488475 h 578307"/>
              <a:gd name="connsiteX4" fmla="*/ 289263 w 546268"/>
              <a:gd name="connsiteY4" fmla="*/ 484264 h 578307"/>
              <a:gd name="connsiteX5" fmla="*/ 487013 w 546268"/>
              <a:gd name="connsiteY5" fmla="*/ 369868 h 578307"/>
              <a:gd name="connsiteX6" fmla="*/ 538204 w 546268"/>
              <a:gd name="connsiteY6" fmla="*/ 399344 h 578307"/>
              <a:gd name="connsiteX7" fmla="*/ 545217 w 546268"/>
              <a:gd name="connsiteY7" fmla="*/ 407766 h 578307"/>
              <a:gd name="connsiteX8" fmla="*/ 545217 w 546268"/>
              <a:gd name="connsiteY8" fmla="*/ 418995 h 578307"/>
              <a:gd name="connsiteX9" fmla="*/ 538204 w 546268"/>
              <a:gd name="connsiteY9" fmla="*/ 427417 h 578307"/>
              <a:gd name="connsiteX10" fmla="*/ 280848 w 546268"/>
              <a:gd name="connsiteY10" fmla="*/ 576202 h 578307"/>
              <a:gd name="connsiteX11" fmla="*/ 273135 w 546268"/>
              <a:gd name="connsiteY11" fmla="*/ 578307 h 578307"/>
              <a:gd name="connsiteX12" fmla="*/ 265421 w 546268"/>
              <a:gd name="connsiteY12" fmla="*/ 576202 h 578307"/>
              <a:gd name="connsiteX13" fmla="*/ 8065 w 546268"/>
              <a:gd name="connsiteY13" fmla="*/ 427417 h 578307"/>
              <a:gd name="connsiteX14" fmla="*/ 1052 w 546268"/>
              <a:gd name="connsiteY14" fmla="*/ 418995 h 578307"/>
              <a:gd name="connsiteX15" fmla="*/ 1052 w 546268"/>
              <a:gd name="connsiteY15" fmla="*/ 407766 h 578307"/>
              <a:gd name="connsiteX16" fmla="*/ 8065 w 546268"/>
              <a:gd name="connsiteY16" fmla="*/ 399344 h 578307"/>
              <a:gd name="connsiteX17" fmla="*/ 59957 w 546268"/>
              <a:gd name="connsiteY17" fmla="*/ 369868 h 578307"/>
              <a:gd name="connsiteX18" fmla="*/ 59957 w 546268"/>
              <a:gd name="connsiteY18" fmla="*/ 245100 h 578307"/>
              <a:gd name="connsiteX19" fmla="*/ 257006 w 546268"/>
              <a:gd name="connsiteY19" fmla="*/ 359394 h 578307"/>
              <a:gd name="connsiteX20" fmla="*/ 257707 w 546268"/>
              <a:gd name="connsiteY20" fmla="*/ 359394 h 578307"/>
              <a:gd name="connsiteX21" fmla="*/ 273135 w 546268"/>
              <a:gd name="connsiteY21" fmla="*/ 362900 h 578307"/>
              <a:gd name="connsiteX22" fmla="*/ 289263 w 546268"/>
              <a:gd name="connsiteY22" fmla="*/ 359394 h 578307"/>
              <a:gd name="connsiteX23" fmla="*/ 487013 w 546268"/>
              <a:gd name="connsiteY23" fmla="*/ 245100 h 578307"/>
              <a:gd name="connsiteX24" fmla="*/ 538204 w 546268"/>
              <a:gd name="connsiteY24" fmla="*/ 274550 h 578307"/>
              <a:gd name="connsiteX25" fmla="*/ 545217 w 546268"/>
              <a:gd name="connsiteY25" fmla="*/ 282964 h 578307"/>
              <a:gd name="connsiteX26" fmla="*/ 545217 w 546268"/>
              <a:gd name="connsiteY26" fmla="*/ 294183 h 578307"/>
              <a:gd name="connsiteX27" fmla="*/ 538204 w 546268"/>
              <a:gd name="connsiteY27" fmla="*/ 302598 h 578307"/>
              <a:gd name="connsiteX28" fmla="*/ 280848 w 546268"/>
              <a:gd name="connsiteY28" fmla="*/ 451250 h 578307"/>
              <a:gd name="connsiteX29" fmla="*/ 273135 w 546268"/>
              <a:gd name="connsiteY29" fmla="*/ 452652 h 578307"/>
              <a:gd name="connsiteX30" fmla="*/ 265421 w 546268"/>
              <a:gd name="connsiteY30" fmla="*/ 451250 h 578307"/>
              <a:gd name="connsiteX31" fmla="*/ 8065 w 546268"/>
              <a:gd name="connsiteY31" fmla="*/ 302598 h 578307"/>
              <a:gd name="connsiteX32" fmla="*/ 1052 w 546268"/>
              <a:gd name="connsiteY32" fmla="*/ 294183 h 578307"/>
              <a:gd name="connsiteX33" fmla="*/ 1052 w 546268"/>
              <a:gd name="connsiteY33" fmla="*/ 282964 h 578307"/>
              <a:gd name="connsiteX34" fmla="*/ 8065 w 546268"/>
              <a:gd name="connsiteY34" fmla="*/ 274550 h 578307"/>
              <a:gd name="connsiteX35" fmla="*/ 59957 w 546268"/>
              <a:gd name="connsiteY35" fmla="*/ 245100 h 578307"/>
              <a:gd name="connsiteX36" fmla="*/ 273135 w 546268"/>
              <a:gd name="connsiteY36" fmla="*/ 0 h 578307"/>
              <a:gd name="connsiteX37" fmla="*/ 280848 w 546268"/>
              <a:gd name="connsiteY37" fmla="*/ 2803 h 578307"/>
              <a:gd name="connsiteX38" fmla="*/ 538204 w 546268"/>
              <a:gd name="connsiteY38" fmla="*/ 151352 h 578307"/>
              <a:gd name="connsiteX39" fmla="*/ 545217 w 546268"/>
              <a:gd name="connsiteY39" fmla="*/ 159761 h 578307"/>
              <a:gd name="connsiteX40" fmla="*/ 545217 w 546268"/>
              <a:gd name="connsiteY40" fmla="*/ 170271 h 578307"/>
              <a:gd name="connsiteX41" fmla="*/ 538204 w 546268"/>
              <a:gd name="connsiteY41" fmla="*/ 178680 h 578307"/>
              <a:gd name="connsiteX42" fmla="*/ 280848 w 546268"/>
              <a:gd name="connsiteY42" fmla="*/ 327930 h 578307"/>
              <a:gd name="connsiteX43" fmla="*/ 277342 w 546268"/>
              <a:gd name="connsiteY43" fmla="*/ 329331 h 578307"/>
              <a:gd name="connsiteX44" fmla="*/ 273135 w 546268"/>
              <a:gd name="connsiteY44" fmla="*/ 331433 h 578307"/>
              <a:gd name="connsiteX45" fmla="*/ 268927 w 546268"/>
              <a:gd name="connsiteY45" fmla="*/ 329331 h 578307"/>
              <a:gd name="connsiteX46" fmla="*/ 265421 w 546268"/>
              <a:gd name="connsiteY46" fmla="*/ 327930 h 578307"/>
              <a:gd name="connsiteX47" fmla="*/ 8065 w 546268"/>
              <a:gd name="connsiteY47" fmla="*/ 178680 h 578307"/>
              <a:gd name="connsiteX48" fmla="*/ 1052 w 546268"/>
              <a:gd name="connsiteY48" fmla="*/ 170271 h 578307"/>
              <a:gd name="connsiteX49" fmla="*/ 1052 w 546268"/>
              <a:gd name="connsiteY49" fmla="*/ 159761 h 578307"/>
              <a:gd name="connsiteX50" fmla="*/ 8065 w 546268"/>
              <a:gd name="connsiteY50" fmla="*/ 151352 h 578307"/>
              <a:gd name="connsiteX51" fmla="*/ 265421 w 546268"/>
              <a:gd name="connsiteY51" fmla="*/ 2803 h 578307"/>
              <a:gd name="connsiteX52" fmla="*/ 273135 w 546268"/>
              <a:gd name="connsiteY52" fmla="*/ 0 h 57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46268" h="578307">
                <a:moveTo>
                  <a:pt x="59957" y="369868"/>
                </a:moveTo>
                <a:lnTo>
                  <a:pt x="257006" y="484264"/>
                </a:lnTo>
                <a:cubicBezTo>
                  <a:pt x="257707" y="484264"/>
                  <a:pt x="257707" y="484264"/>
                  <a:pt x="257707" y="484264"/>
                </a:cubicBezTo>
                <a:cubicBezTo>
                  <a:pt x="261915" y="487071"/>
                  <a:pt x="267525" y="488475"/>
                  <a:pt x="273135" y="488475"/>
                </a:cubicBezTo>
                <a:cubicBezTo>
                  <a:pt x="278744" y="488475"/>
                  <a:pt x="284354" y="487071"/>
                  <a:pt x="289263" y="484264"/>
                </a:cubicBezTo>
                <a:cubicBezTo>
                  <a:pt x="487013" y="369868"/>
                  <a:pt x="487013" y="369868"/>
                  <a:pt x="487013" y="369868"/>
                </a:cubicBezTo>
                <a:cubicBezTo>
                  <a:pt x="538204" y="399344"/>
                  <a:pt x="538204" y="399344"/>
                  <a:pt x="538204" y="399344"/>
                </a:cubicBezTo>
                <a:cubicBezTo>
                  <a:pt x="541710" y="401450"/>
                  <a:pt x="543814" y="404257"/>
                  <a:pt x="545217" y="407766"/>
                </a:cubicBezTo>
                <a:cubicBezTo>
                  <a:pt x="546619" y="411275"/>
                  <a:pt x="546619" y="415486"/>
                  <a:pt x="545217" y="418995"/>
                </a:cubicBezTo>
                <a:cubicBezTo>
                  <a:pt x="543814" y="422504"/>
                  <a:pt x="541710" y="425312"/>
                  <a:pt x="538204" y="427417"/>
                </a:cubicBezTo>
                <a:cubicBezTo>
                  <a:pt x="280848" y="576202"/>
                  <a:pt x="280848" y="576202"/>
                  <a:pt x="280848" y="576202"/>
                </a:cubicBezTo>
                <a:cubicBezTo>
                  <a:pt x="278744" y="577605"/>
                  <a:pt x="275939" y="578307"/>
                  <a:pt x="273135" y="578307"/>
                </a:cubicBezTo>
                <a:cubicBezTo>
                  <a:pt x="270330" y="578307"/>
                  <a:pt x="267525" y="577605"/>
                  <a:pt x="265421" y="576202"/>
                </a:cubicBezTo>
                <a:cubicBezTo>
                  <a:pt x="8065" y="427417"/>
                  <a:pt x="8065" y="427417"/>
                  <a:pt x="8065" y="427417"/>
                </a:cubicBezTo>
                <a:cubicBezTo>
                  <a:pt x="4559" y="425312"/>
                  <a:pt x="2455" y="422504"/>
                  <a:pt x="1052" y="418995"/>
                </a:cubicBezTo>
                <a:cubicBezTo>
                  <a:pt x="-350" y="415486"/>
                  <a:pt x="-350" y="411275"/>
                  <a:pt x="1052" y="407766"/>
                </a:cubicBezTo>
                <a:cubicBezTo>
                  <a:pt x="2455" y="404257"/>
                  <a:pt x="4559" y="401450"/>
                  <a:pt x="8065" y="399344"/>
                </a:cubicBezTo>
                <a:cubicBezTo>
                  <a:pt x="59957" y="369868"/>
                  <a:pt x="59957" y="369868"/>
                  <a:pt x="59957" y="369868"/>
                </a:cubicBezTo>
                <a:close/>
                <a:moveTo>
                  <a:pt x="59957" y="245100"/>
                </a:moveTo>
                <a:cubicBezTo>
                  <a:pt x="257006" y="359394"/>
                  <a:pt x="257006" y="359394"/>
                  <a:pt x="257006" y="359394"/>
                </a:cubicBezTo>
                <a:cubicBezTo>
                  <a:pt x="257707" y="359394"/>
                  <a:pt x="257707" y="359394"/>
                  <a:pt x="257707" y="359394"/>
                </a:cubicBezTo>
                <a:cubicBezTo>
                  <a:pt x="261915" y="362199"/>
                  <a:pt x="267525" y="362900"/>
                  <a:pt x="273135" y="362900"/>
                </a:cubicBezTo>
                <a:cubicBezTo>
                  <a:pt x="278744" y="362900"/>
                  <a:pt x="284354" y="362199"/>
                  <a:pt x="289263" y="359394"/>
                </a:cubicBezTo>
                <a:cubicBezTo>
                  <a:pt x="487013" y="245100"/>
                  <a:pt x="487013" y="245100"/>
                  <a:pt x="487013" y="245100"/>
                </a:cubicBezTo>
                <a:cubicBezTo>
                  <a:pt x="538204" y="274550"/>
                  <a:pt x="538204" y="274550"/>
                  <a:pt x="538204" y="274550"/>
                </a:cubicBezTo>
                <a:cubicBezTo>
                  <a:pt x="541710" y="276654"/>
                  <a:pt x="543814" y="279459"/>
                  <a:pt x="545217" y="282964"/>
                </a:cubicBezTo>
                <a:cubicBezTo>
                  <a:pt x="546619" y="286470"/>
                  <a:pt x="546619" y="289976"/>
                  <a:pt x="545217" y="294183"/>
                </a:cubicBezTo>
                <a:cubicBezTo>
                  <a:pt x="543814" y="296988"/>
                  <a:pt x="541710" y="299793"/>
                  <a:pt x="538204" y="302598"/>
                </a:cubicBezTo>
                <a:cubicBezTo>
                  <a:pt x="280848" y="451250"/>
                  <a:pt x="280848" y="451250"/>
                  <a:pt x="280848" y="451250"/>
                </a:cubicBezTo>
                <a:cubicBezTo>
                  <a:pt x="278744" y="451951"/>
                  <a:pt x="275939" y="452652"/>
                  <a:pt x="273135" y="452652"/>
                </a:cubicBezTo>
                <a:cubicBezTo>
                  <a:pt x="270330" y="452652"/>
                  <a:pt x="267525" y="451951"/>
                  <a:pt x="265421" y="451250"/>
                </a:cubicBezTo>
                <a:cubicBezTo>
                  <a:pt x="8065" y="302598"/>
                  <a:pt x="8065" y="302598"/>
                  <a:pt x="8065" y="302598"/>
                </a:cubicBezTo>
                <a:cubicBezTo>
                  <a:pt x="4559" y="299793"/>
                  <a:pt x="2455" y="296988"/>
                  <a:pt x="1052" y="294183"/>
                </a:cubicBezTo>
                <a:cubicBezTo>
                  <a:pt x="-350" y="289976"/>
                  <a:pt x="-350" y="286470"/>
                  <a:pt x="1052" y="282964"/>
                </a:cubicBezTo>
                <a:cubicBezTo>
                  <a:pt x="2455" y="279459"/>
                  <a:pt x="4559" y="276654"/>
                  <a:pt x="8065" y="274550"/>
                </a:cubicBezTo>
                <a:cubicBezTo>
                  <a:pt x="59957" y="245100"/>
                  <a:pt x="59957" y="245100"/>
                  <a:pt x="59957" y="245100"/>
                </a:cubicBezTo>
                <a:close/>
                <a:moveTo>
                  <a:pt x="273135" y="0"/>
                </a:moveTo>
                <a:cubicBezTo>
                  <a:pt x="275939" y="0"/>
                  <a:pt x="278744" y="701"/>
                  <a:pt x="280848" y="2803"/>
                </a:cubicBezTo>
                <a:cubicBezTo>
                  <a:pt x="538204" y="151352"/>
                  <a:pt x="538204" y="151352"/>
                  <a:pt x="538204" y="151352"/>
                </a:cubicBezTo>
                <a:cubicBezTo>
                  <a:pt x="541710" y="153454"/>
                  <a:pt x="543814" y="156257"/>
                  <a:pt x="545217" y="159761"/>
                </a:cubicBezTo>
                <a:cubicBezTo>
                  <a:pt x="546619" y="163264"/>
                  <a:pt x="546619" y="166768"/>
                  <a:pt x="545217" y="170271"/>
                </a:cubicBezTo>
                <a:cubicBezTo>
                  <a:pt x="543814" y="173775"/>
                  <a:pt x="541710" y="176578"/>
                  <a:pt x="538204" y="178680"/>
                </a:cubicBezTo>
                <a:cubicBezTo>
                  <a:pt x="280848" y="327930"/>
                  <a:pt x="280848" y="327930"/>
                  <a:pt x="280848" y="327930"/>
                </a:cubicBezTo>
                <a:cubicBezTo>
                  <a:pt x="280147" y="327930"/>
                  <a:pt x="278744" y="328630"/>
                  <a:pt x="277342" y="329331"/>
                </a:cubicBezTo>
                <a:cubicBezTo>
                  <a:pt x="273135" y="331433"/>
                  <a:pt x="273135" y="331433"/>
                  <a:pt x="273135" y="331433"/>
                </a:cubicBezTo>
                <a:cubicBezTo>
                  <a:pt x="268927" y="329331"/>
                  <a:pt x="268927" y="329331"/>
                  <a:pt x="268927" y="329331"/>
                </a:cubicBezTo>
                <a:cubicBezTo>
                  <a:pt x="267525" y="328630"/>
                  <a:pt x="266122" y="327930"/>
                  <a:pt x="265421" y="327930"/>
                </a:cubicBezTo>
                <a:cubicBezTo>
                  <a:pt x="8065" y="178680"/>
                  <a:pt x="8065" y="178680"/>
                  <a:pt x="8065" y="178680"/>
                </a:cubicBezTo>
                <a:cubicBezTo>
                  <a:pt x="4559" y="176578"/>
                  <a:pt x="2455" y="173775"/>
                  <a:pt x="1052" y="170271"/>
                </a:cubicBezTo>
                <a:cubicBezTo>
                  <a:pt x="-350" y="166768"/>
                  <a:pt x="-350" y="163264"/>
                  <a:pt x="1052" y="159761"/>
                </a:cubicBezTo>
                <a:cubicBezTo>
                  <a:pt x="2455" y="156257"/>
                  <a:pt x="4559" y="153454"/>
                  <a:pt x="8065" y="151352"/>
                </a:cubicBezTo>
                <a:cubicBezTo>
                  <a:pt x="265421" y="2803"/>
                  <a:pt x="265421" y="2803"/>
                  <a:pt x="265421" y="2803"/>
                </a:cubicBezTo>
                <a:cubicBezTo>
                  <a:pt x="267525" y="701"/>
                  <a:pt x="270330" y="0"/>
                  <a:pt x="2731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911" tIns="75929" rIns="94911" bIns="759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8391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37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6529006" y="4607778"/>
            <a:ext cx="614160" cy="587833"/>
          </a:xfrm>
          <a:prstGeom prst="rect">
            <a:avLst/>
          </a:prstGeom>
        </p:spPr>
      </p:pic>
      <p:pic>
        <p:nvPicPr>
          <p:cNvPr id="16" name="Picture 38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>
            <a:off x="4577808" y="4821196"/>
            <a:ext cx="552332" cy="374415"/>
          </a:xfrm>
          <a:prstGeom prst="rect">
            <a:avLst/>
          </a:prstGeom>
        </p:spPr>
      </p:pic>
      <p:sp>
        <p:nvSpPr>
          <p:cNvPr id="17" name="Rectangle 39"/>
          <p:cNvSpPr/>
          <p:nvPr/>
        </p:nvSpPr>
        <p:spPr>
          <a:xfrm>
            <a:off x="3870552" y="1977716"/>
            <a:ext cx="5943600" cy="456250"/>
          </a:xfrm>
          <a:prstGeom prst="rect">
            <a:avLst/>
          </a:prstGeom>
          <a:solidFill>
            <a:srgbClr val="53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40"/>
          <p:cNvSpPr txBox="1"/>
          <p:nvPr/>
        </p:nvSpPr>
        <p:spPr>
          <a:xfrm>
            <a:off x="3863821" y="2009205"/>
            <a:ext cx="5943600" cy="393623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67744" tIns="33895" rIns="67744" bIns="33895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 defTabSz="33894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Myriad Pro" panose="020B0503030403020204" pitchFamily="34" charset="0"/>
                <a:ea typeface="Verdana" pitchFamily="34" charset="0"/>
                <a:cs typeface="Arial"/>
              </a:rPr>
              <a:t>Customer Applications &amp; Content</a:t>
            </a:r>
          </a:p>
        </p:txBody>
      </p:sp>
      <p:sp>
        <p:nvSpPr>
          <p:cNvPr id="19" name="Rectangle 41"/>
          <p:cNvSpPr/>
          <p:nvPr/>
        </p:nvSpPr>
        <p:spPr>
          <a:xfrm>
            <a:off x="3870552" y="2420764"/>
            <a:ext cx="5943600" cy="1013137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7"/>
          <p:cNvSpPr/>
          <p:nvPr/>
        </p:nvSpPr>
        <p:spPr bwMode="auto">
          <a:xfrm>
            <a:off x="3947642" y="2970857"/>
            <a:ext cx="1412964" cy="458405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7744" tIns="33895" rIns="67744" bIns="33895" anchor="ctr"/>
          <a:lstStyle/>
          <a:p>
            <a:pPr algn="ctr" defTabSz="338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chemeClr val="bg1"/>
                </a:solidFill>
                <a:latin typeface="Myriad Pro Light" panose="020B0403030403020204" pitchFamily="34" charset="0"/>
                <a:ea typeface="Verdana" pitchFamily="34" charset="0"/>
                <a:cs typeface="Arial"/>
                <a:sym typeface="Times New Roman" pitchFamily="18" charset="0"/>
              </a:rPr>
              <a:t>Network Security</a:t>
            </a:r>
          </a:p>
        </p:txBody>
      </p:sp>
      <p:sp>
        <p:nvSpPr>
          <p:cNvPr id="21" name="Rectangle 7"/>
          <p:cNvSpPr/>
          <p:nvPr/>
        </p:nvSpPr>
        <p:spPr bwMode="auto">
          <a:xfrm>
            <a:off x="5442286" y="2970857"/>
            <a:ext cx="1310163" cy="458405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7744" tIns="33895" rIns="67744" bIns="33895" anchor="ctr"/>
          <a:lstStyle/>
          <a:p>
            <a:pPr algn="ctr" defTabSz="338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chemeClr val="bg1"/>
                </a:solidFill>
                <a:latin typeface="Myriad Pro Light" panose="020B0403030403020204" pitchFamily="34" charset="0"/>
                <a:ea typeface="Verdana" pitchFamily="34" charset="0"/>
                <a:cs typeface="Arial"/>
                <a:sym typeface="Times New Roman" pitchFamily="18" charset="0"/>
              </a:rPr>
              <a:t>Identity &amp; </a:t>
            </a:r>
            <a:br>
              <a:rPr lang="en-US" altLang="ja-JP" sz="1200" b="1" dirty="0">
                <a:solidFill>
                  <a:schemeClr val="bg1"/>
                </a:solidFill>
                <a:latin typeface="Myriad Pro Light" panose="020B0403030403020204" pitchFamily="34" charset="0"/>
                <a:ea typeface="Verdana" pitchFamily="34" charset="0"/>
                <a:cs typeface="Arial"/>
                <a:sym typeface="Times New Roman" pitchFamily="18" charset="0"/>
              </a:rPr>
            </a:br>
            <a:r>
              <a:rPr lang="en-US" altLang="ja-JP" sz="1200" b="1" dirty="0">
                <a:solidFill>
                  <a:schemeClr val="bg1"/>
                </a:solidFill>
                <a:latin typeface="Myriad Pro Light" panose="020B0403030403020204" pitchFamily="34" charset="0"/>
                <a:ea typeface="Verdana" pitchFamily="34" charset="0"/>
                <a:cs typeface="Arial"/>
                <a:sym typeface="Times New Roman" pitchFamily="18" charset="0"/>
              </a:rPr>
              <a:t>Access Control</a:t>
            </a:r>
          </a:p>
        </p:txBody>
      </p:sp>
      <p:sp>
        <p:nvSpPr>
          <p:cNvPr id="22" name="Rectangle 7"/>
          <p:cNvSpPr/>
          <p:nvPr/>
        </p:nvSpPr>
        <p:spPr bwMode="auto">
          <a:xfrm>
            <a:off x="6917950" y="2970857"/>
            <a:ext cx="1365289" cy="458405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7744" tIns="33895" rIns="67744" bIns="33895" anchor="ctr"/>
          <a:lstStyle/>
          <a:p>
            <a:pPr algn="ctr" defTabSz="338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 b="1" dirty="0">
                <a:solidFill>
                  <a:schemeClr val="bg1"/>
                </a:solidFill>
                <a:latin typeface="Myriad Pro Light" panose="020B0403030403020204" pitchFamily="34" charset="0"/>
                <a:ea typeface="Verdana" pitchFamily="34" charset="0"/>
                <a:cs typeface="Arial"/>
                <a:sym typeface="Times New Roman" pitchFamily="18" charset="0"/>
              </a:rPr>
              <a:t>Operating </a:t>
            </a:r>
            <a:br>
              <a:rPr lang="en-US" altLang="ja-JP" sz="1100" b="1" dirty="0">
                <a:solidFill>
                  <a:schemeClr val="bg1"/>
                </a:solidFill>
                <a:latin typeface="Myriad Pro Light" panose="020B0403030403020204" pitchFamily="34" charset="0"/>
                <a:ea typeface="Verdana" pitchFamily="34" charset="0"/>
                <a:cs typeface="Arial"/>
                <a:sym typeface="Times New Roman" pitchFamily="18" charset="0"/>
              </a:rPr>
            </a:br>
            <a:r>
              <a:rPr lang="en-US" altLang="ja-JP" sz="1100" b="1" dirty="0">
                <a:solidFill>
                  <a:schemeClr val="bg1"/>
                </a:solidFill>
                <a:latin typeface="Myriad Pro Light" panose="020B0403030403020204" pitchFamily="34" charset="0"/>
                <a:ea typeface="Verdana" pitchFamily="34" charset="0"/>
                <a:cs typeface="Arial"/>
                <a:sym typeface="Times New Roman" pitchFamily="18" charset="0"/>
              </a:rPr>
              <a:t>Systems / Platform</a:t>
            </a:r>
          </a:p>
        </p:txBody>
      </p:sp>
      <p:sp>
        <p:nvSpPr>
          <p:cNvPr id="23" name="Rectangle 7"/>
          <p:cNvSpPr/>
          <p:nvPr/>
        </p:nvSpPr>
        <p:spPr bwMode="auto">
          <a:xfrm>
            <a:off x="8393614" y="2970857"/>
            <a:ext cx="1310163" cy="458405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7744" tIns="33895" rIns="67744" bIns="33895" anchor="ctr"/>
          <a:lstStyle/>
          <a:p>
            <a:pPr algn="ctr" defTabSz="338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chemeClr val="bg1"/>
                </a:solidFill>
                <a:latin typeface="Myriad Pro Light" panose="020B0403030403020204" pitchFamily="34" charset="0"/>
                <a:ea typeface="Verdana" pitchFamily="34" charset="0"/>
                <a:cs typeface="Arial"/>
                <a:sym typeface="Times New Roman" pitchFamily="18" charset="0"/>
              </a:rPr>
              <a:t>Data Encryption</a:t>
            </a:r>
          </a:p>
        </p:txBody>
      </p:sp>
      <p:pic>
        <p:nvPicPr>
          <p:cNvPr id="24" name="Picture 4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6222" y="2532186"/>
            <a:ext cx="495805" cy="455555"/>
          </a:xfrm>
          <a:prstGeom prst="rect">
            <a:avLst/>
          </a:prstGeom>
        </p:spPr>
      </p:pic>
      <p:pic>
        <p:nvPicPr>
          <p:cNvPr id="25" name="Picture 5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8032" y="2569901"/>
            <a:ext cx="598670" cy="363242"/>
          </a:xfrm>
          <a:prstGeom prst="rect">
            <a:avLst/>
          </a:prstGeom>
        </p:spPr>
      </p:pic>
      <p:pic>
        <p:nvPicPr>
          <p:cNvPr id="26" name="Picture 5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7290" y="2546611"/>
            <a:ext cx="586608" cy="400654"/>
          </a:xfrm>
          <a:prstGeom prst="rect">
            <a:avLst/>
          </a:prstGeom>
        </p:spPr>
      </p:pic>
      <p:pic>
        <p:nvPicPr>
          <p:cNvPr id="27" name="Picture 5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81967" y="2559641"/>
            <a:ext cx="333457" cy="375710"/>
          </a:xfrm>
          <a:prstGeom prst="rect">
            <a:avLst/>
          </a:prstGeom>
        </p:spPr>
      </p:pic>
      <p:sp>
        <p:nvSpPr>
          <p:cNvPr id="28" name="TextBox 20"/>
          <p:cNvSpPr txBox="1"/>
          <p:nvPr/>
        </p:nvSpPr>
        <p:spPr>
          <a:xfrm>
            <a:off x="1061014" y="4633081"/>
            <a:ext cx="2148184" cy="376229"/>
          </a:xfrm>
          <a:prstGeom prst="rect">
            <a:avLst/>
          </a:prstGeom>
          <a:noFill/>
        </p:spPr>
        <p:txBody>
          <a:bodyPr wrap="square" lIns="67744" tIns="33895" rIns="67744" bIns="33895" rtlCol="0">
            <a:spAutoFit/>
          </a:bodyPr>
          <a:lstStyle/>
          <a:p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Arial"/>
              </a:rPr>
              <a:t>Microsoft Azure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cs typeface="Arial"/>
            </a:endParaRPr>
          </a:p>
        </p:txBody>
      </p:sp>
      <p:sp>
        <p:nvSpPr>
          <p:cNvPr id="30" name="Nadpis 1"/>
          <p:cNvSpPr txBox="1">
            <a:spLocks/>
          </p:cNvSpPr>
          <p:nvPr/>
        </p:nvSpPr>
        <p:spPr>
          <a:xfrm>
            <a:off x="568319" y="400260"/>
            <a:ext cx="10058400" cy="1342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/>
              <a:t>Rozdělení odpovědnosti za zabezpečení </a:t>
            </a:r>
          </a:p>
          <a:p>
            <a:r>
              <a:rPr lang="cs-CZ" sz="4400" dirty="0"/>
              <a:t>sdíleného cloud prostředí</a:t>
            </a:r>
          </a:p>
        </p:txBody>
      </p:sp>
      <p:pic>
        <p:nvPicPr>
          <p:cNvPr id="31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138" y="748439"/>
            <a:ext cx="1214422" cy="12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1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7550" y="2586658"/>
            <a:ext cx="2042436" cy="204020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5043" y="2586658"/>
            <a:ext cx="2043661" cy="2040207"/>
          </a:xfrm>
          <a:prstGeom prst="rect">
            <a:avLst/>
          </a:prstGeom>
        </p:spPr>
      </p:pic>
      <p:pic>
        <p:nvPicPr>
          <p:cNvPr id="7" name="Picture 2" descr="http://www.gestocomm.cz/upload/kc/images/Barracuda/barracud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06" y="5382702"/>
            <a:ext cx="2886883" cy="6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799484" y="975521"/>
            <a:ext cx="10058400" cy="7570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/>
              <a:t>Řešení pro Microsoft Azure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138" y="871727"/>
            <a:ext cx="1214422" cy="121442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11" y="2586658"/>
            <a:ext cx="2040207" cy="2040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32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err="1"/>
              <a:t>NextGen</a:t>
            </a:r>
            <a:r>
              <a:rPr lang="cs-CZ" sz="5400" dirty="0"/>
              <a:t> Firewall F-</a:t>
            </a:r>
            <a:r>
              <a:rPr lang="cs-CZ" sz="5400" dirty="0" err="1"/>
              <a:t>Series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Microsoft Azure</a:t>
            </a:r>
          </a:p>
        </p:txBody>
      </p:sp>
      <p:pic>
        <p:nvPicPr>
          <p:cNvPr id="1026" name="Picture 2" descr="http://www.gestocomm.cz/upload/kc/images/Barracuda/barracud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06" y="5382702"/>
            <a:ext cx="2886883" cy="6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387" y="691376"/>
            <a:ext cx="1298397" cy="12983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8031" y="606829"/>
            <a:ext cx="1376698" cy="137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4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279" y="962530"/>
            <a:ext cx="11170723" cy="4988794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98" y="810767"/>
            <a:ext cx="1214422" cy="12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1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/>
          <p:cNvSpPr>
            <a:spLocks noGrp="1"/>
          </p:cNvSpPr>
          <p:nvPr/>
        </p:nvSpPr>
        <p:spPr>
          <a:xfrm>
            <a:off x="480735" y="450638"/>
            <a:ext cx="11221704" cy="82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T</a:t>
            </a:r>
            <a:r>
              <a:rPr lang="en-US" dirty="0" err="1"/>
              <a:t>ypické</a:t>
            </a:r>
            <a:r>
              <a:rPr lang="cs-CZ" dirty="0"/>
              <a:t> použití </a:t>
            </a:r>
            <a:r>
              <a:rPr lang="cs-CZ" dirty="0" err="1"/>
              <a:t>NextGen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49" name="Rectangle 6"/>
          <p:cNvSpPr/>
          <p:nvPr/>
        </p:nvSpPr>
        <p:spPr>
          <a:xfrm>
            <a:off x="6494860" y="3143555"/>
            <a:ext cx="1699860" cy="2210452"/>
          </a:xfrm>
          <a:prstGeom prst="rect">
            <a:avLst/>
          </a:prstGeom>
          <a:noFill/>
          <a:ln w="9525" cmpd="sng">
            <a:solidFill>
              <a:srgbClr val="1F88CA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prstClr val="black"/>
              </a:solidFill>
              <a:latin typeface="Calibri Light" pitchFamily="34" charset="0"/>
            </a:endParaRPr>
          </a:p>
        </p:txBody>
      </p:sp>
      <p:sp>
        <p:nvSpPr>
          <p:cNvPr id="50" name="Rectangle 8"/>
          <p:cNvSpPr/>
          <p:nvPr/>
        </p:nvSpPr>
        <p:spPr>
          <a:xfrm>
            <a:off x="6494858" y="1715440"/>
            <a:ext cx="4924839" cy="1238056"/>
          </a:xfrm>
          <a:prstGeom prst="rect">
            <a:avLst/>
          </a:prstGeom>
          <a:noFill/>
          <a:ln w="9525" cmpd="sng">
            <a:solidFill>
              <a:srgbClr val="1F88CA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prstClr val="black"/>
              </a:solidFill>
              <a:latin typeface="Calibri Light" pitchFamily="34" charset="0"/>
            </a:endParaRPr>
          </a:p>
        </p:txBody>
      </p:sp>
      <p:sp>
        <p:nvSpPr>
          <p:cNvPr id="51" name="Rectangle 9"/>
          <p:cNvSpPr/>
          <p:nvPr/>
        </p:nvSpPr>
        <p:spPr>
          <a:xfrm>
            <a:off x="6052652" y="1467477"/>
            <a:ext cx="5658612" cy="4348651"/>
          </a:xfrm>
          <a:prstGeom prst="rect">
            <a:avLst/>
          </a:prstGeom>
          <a:noFill/>
          <a:ln w="38100" cmpd="sng">
            <a:solidFill>
              <a:srgbClr val="1F88CA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prstClr val="black"/>
              </a:solidFill>
              <a:latin typeface="Calibri Light" pitchFamily="34" charset="0"/>
            </a:endParaRPr>
          </a:p>
        </p:txBody>
      </p:sp>
      <p:sp>
        <p:nvSpPr>
          <p:cNvPr id="52" name="TextBox 12"/>
          <p:cNvSpPr txBox="1"/>
          <p:nvPr/>
        </p:nvSpPr>
        <p:spPr>
          <a:xfrm>
            <a:off x="6498829" y="4994824"/>
            <a:ext cx="86728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1467" dirty="0">
                <a:solidFill>
                  <a:prstClr val="black"/>
                </a:solidFill>
                <a:latin typeface="Calibri Light" pitchFamily="34" charset="0"/>
                <a:cs typeface="Helvetica Light"/>
              </a:rPr>
              <a:t>WAF Tier</a:t>
            </a:r>
          </a:p>
        </p:txBody>
      </p:sp>
      <p:sp>
        <p:nvSpPr>
          <p:cNvPr id="53" name="TextBox 14"/>
          <p:cNvSpPr txBox="1"/>
          <p:nvPr/>
        </p:nvSpPr>
        <p:spPr>
          <a:xfrm>
            <a:off x="8350025" y="5005194"/>
            <a:ext cx="90646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1467" dirty="0">
                <a:solidFill>
                  <a:prstClr val="black"/>
                </a:solidFill>
                <a:latin typeface="Calibri Light" pitchFamily="34" charset="0"/>
                <a:cs typeface="Helvetica Light"/>
              </a:rPr>
              <a:t>ADFS Tier</a:t>
            </a:r>
          </a:p>
        </p:txBody>
      </p:sp>
      <p:sp>
        <p:nvSpPr>
          <p:cNvPr id="54" name="TextBox 25"/>
          <p:cNvSpPr txBox="1"/>
          <p:nvPr/>
        </p:nvSpPr>
        <p:spPr>
          <a:xfrm>
            <a:off x="10588557" y="1715440"/>
            <a:ext cx="76976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1467" dirty="0">
                <a:solidFill>
                  <a:prstClr val="black"/>
                </a:solidFill>
                <a:latin typeface="Calibri Light" pitchFamily="34" charset="0"/>
                <a:cs typeface="Helvetica Light"/>
              </a:rPr>
              <a:t>FW Tier</a:t>
            </a:r>
          </a:p>
        </p:txBody>
      </p:sp>
      <p:sp>
        <p:nvSpPr>
          <p:cNvPr id="55" name="TextBox 34"/>
          <p:cNvSpPr txBox="1"/>
          <p:nvPr/>
        </p:nvSpPr>
        <p:spPr>
          <a:xfrm>
            <a:off x="10031716" y="5005194"/>
            <a:ext cx="73289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1467" dirty="0">
                <a:solidFill>
                  <a:prstClr val="black"/>
                </a:solidFill>
                <a:latin typeface="Calibri Light" pitchFamily="34" charset="0"/>
                <a:cs typeface="Helvetica Light"/>
              </a:rPr>
              <a:t>DC Tier</a:t>
            </a:r>
          </a:p>
        </p:txBody>
      </p:sp>
      <p:cxnSp>
        <p:nvCxnSpPr>
          <p:cNvPr id="56" name="Curved Connector 35"/>
          <p:cNvCxnSpPr/>
          <p:nvPr/>
        </p:nvCxnSpPr>
        <p:spPr>
          <a:xfrm rot="10800000">
            <a:off x="2004895" y="2255617"/>
            <a:ext cx="3670841" cy="14172"/>
          </a:xfrm>
          <a:prstGeom prst="curvedConnector3">
            <a:avLst/>
          </a:prstGeom>
          <a:ln w="101600">
            <a:solidFill>
              <a:schemeClr val="accent6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32" y="1938993"/>
            <a:ext cx="705639" cy="705639"/>
          </a:xfrm>
          <a:prstGeom prst="rect">
            <a:avLst/>
          </a:prstGeom>
        </p:spPr>
      </p:pic>
      <p:pic>
        <p:nvPicPr>
          <p:cNvPr id="58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32" y="1867317"/>
            <a:ext cx="719185" cy="719185"/>
          </a:xfrm>
          <a:prstGeom prst="rect">
            <a:avLst/>
          </a:prstGeom>
        </p:spPr>
      </p:pic>
      <p:pic>
        <p:nvPicPr>
          <p:cNvPr id="59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87" y="4235671"/>
            <a:ext cx="719187" cy="719187"/>
          </a:xfrm>
          <a:prstGeom prst="rect">
            <a:avLst/>
          </a:prstGeom>
        </p:spPr>
      </p:pic>
      <p:sp>
        <p:nvSpPr>
          <p:cNvPr id="60" name="Rectangle 54"/>
          <p:cNvSpPr/>
          <p:nvPr/>
        </p:nvSpPr>
        <p:spPr>
          <a:xfrm>
            <a:off x="8383893" y="3138915"/>
            <a:ext cx="1387983" cy="2211139"/>
          </a:xfrm>
          <a:prstGeom prst="rect">
            <a:avLst/>
          </a:prstGeom>
          <a:noFill/>
          <a:ln w="9525" cmpd="sng">
            <a:solidFill>
              <a:srgbClr val="1F88CA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prstClr val="black"/>
              </a:solidFill>
              <a:latin typeface="Calibri Light" pitchFamily="34" charset="0"/>
            </a:endParaRPr>
          </a:p>
        </p:txBody>
      </p:sp>
      <p:grpSp>
        <p:nvGrpSpPr>
          <p:cNvPr id="61" name="Group 56"/>
          <p:cNvGrpSpPr/>
          <p:nvPr/>
        </p:nvGrpSpPr>
        <p:grpSpPr>
          <a:xfrm>
            <a:off x="8685669" y="3328401"/>
            <a:ext cx="716692" cy="652879"/>
            <a:chOff x="850978" y="3155335"/>
            <a:chExt cx="716692" cy="652878"/>
          </a:xfrm>
        </p:grpSpPr>
        <p:pic>
          <p:nvPicPr>
            <p:cNvPr id="94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78" y="3155335"/>
              <a:ext cx="716692" cy="652878"/>
            </a:xfrm>
            <a:prstGeom prst="rect">
              <a:avLst/>
            </a:prstGeom>
          </p:spPr>
        </p:pic>
        <p:pic>
          <p:nvPicPr>
            <p:cNvPr id="95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210" y="3298627"/>
              <a:ext cx="260229" cy="233165"/>
            </a:xfrm>
            <a:prstGeom prst="rect">
              <a:avLst/>
            </a:prstGeom>
          </p:spPr>
        </p:pic>
      </p:grpSp>
      <p:grpSp>
        <p:nvGrpSpPr>
          <p:cNvPr id="62" name="Group 59"/>
          <p:cNvGrpSpPr/>
          <p:nvPr/>
        </p:nvGrpSpPr>
        <p:grpSpPr>
          <a:xfrm>
            <a:off x="8685669" y="4227977"/>
            <a:ext cx="716692" cy="652879"/>
            <a:chOff x="850978" y="3155335"/>
            <a:chExt cx="716692" cy="652878"/>
          </a:xfrm>
        </p:grpSpPr>
        <p:pic>
          <p:nvPicPr>
            <p:cNvPr id="92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78" y="3155335"/>
              <a:ext cx="716692" cy="652878"/>
            </a:xfrm>
            <a:prstGeom prst="rect">
              <a:avLst/>
            </a:prstGeom>
          </p:spPr>
        </p:pic>
        <p:pic>
          <p:nvPicPr>
            <p:cNvPr id="93" name="Picture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210" y="3298627"/>
              <a:ext cx="260229" cy="233165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32" y="4187311"/>
            <a:ext cx="705639" cy="705639"/>
          </a:xfrm>
          <a:prstGeom prst="rect">
            <a:avLst/>
          </a:prstGeom>
        </p:spPr>
      </p:pic>
      <p:sp>
        <p:nvSpPr>
          <p:cNvPr id="64" name="Rectangle 64"/>
          <p:cNvSpPr/>
          <p:nvPr/>
        </p:nvSpPr>
        <p:spPr>
          <a:xfrm>
            <a:off x="10019014" y="3138915"/>
            <a:ext cx="1387983" cy="2210451"/>
          </a:xfrm>
          <a:prstGeom prst="rect">
            <a:avLst/>
          </a:prstGeom>
          <a:noFill/>
          <a:ln w="9525" cmpd="sng">
            <a:solidFill>
              <a:srgbClr val="1F88CA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prstClr val="black"/>
              </a:solidFill>
              <a:latin typeface="Calibri Light" pitchFamily="34" charset="0"/>
            </a:endParaRPr>
          </a:p>
        </p:txBody>
      </p:sp>
      <p:grpSp>
        <p:nvGrpSpPr>
          <p:cNvPr id="65" name="Group 65"/>
          <p:cNvGrpSpPr/>
          <p:nvPr/>
        </p:nvGrpSpPr>
        <p:grpSpPr>
          <a:xfrm>
            <a:off x="10353248" y="3328401"/>
            <a:ext cx="716692" cy="652879"/>
            <a:chOff x="850978" y="3155335"/>
            <a:chExt cx="716692" cy="652878"/>
          </a:xfrm>
        </p:grpSpPr>
        <p:pic>
          <p:nvPicPr>
            <p:cNvPr id="90" name="Picture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78" y="3155335"/>
              <a:ext cx="716692" cy="652878"/>
            </a:xfrm>
            <a:prstGeom prst="rect">
              <a:avLst/>
            </a:prstGeom>
          </p:spPr>
        </p:pic>
        <p:pic>
          <p:nvPicPr>
            <p:cNvPr id="91" name="Picture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210" y="3298627"/>
              <a:ext cx="260229" cy="233165"/>
            </a:xfrm>
            <a:prstGeom prst="rect">
              <a:avLst/>
            </a:prstGeom>
          </p:spPr>
        </p:pic>
      </p:grpSp>
      <p:grpSp>
        <p:nvGrpSpPr>
          <p:cNvPr id="66" name="Group 68"/>
          <p:cNvGrpSpPr/>
          <p:nvPr/>
        </p:nvGrpSpPr>
        <p:grpSpPr>
          <a:xfrm>
            <a:off x="10353248" y="4235671"/>
            <a:ext cx="716692" cy="652879"/>
            <a:chOff x="850978" y="3155335"/>
            <a:chExt cx="716692" cy="652878"/>
          </a:xfrm>
        </p:grpSpPr>
        <p:pic>
          <p:nvPicPr>
            <p:cNvPr id="88" name="Picture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78" y="3155335"/>
              <a:ext cx="716692" cy="652878"/>
            </a:xfrm>
            <a:prstGeom prst="rect">
              <a:avLst/>
            </a:prstGeom>
          </p:spPr>
        </p:pic>
        <p:pic>
          <p:nvPicPr>
            <p:cNvPr id="89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210" y="3298627"/>
              <a:ext cx="260229" cy="233165"/>
            </a:xfrm>
            <a:prstGeom prst="rect">
              <a:avLst/>
            </a:prstGeom>
          </p:spPr>
        </p:pic>
      </p:grpSp>
      <p:pic>
        <p:nvPicPr>
          <p:cNvPr id="67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36" y="2885641"/>
            <a:ext cx="1130811" cy="749811"/>
          </a:xfrm>
          <a:prstGeom prst="rect">
            <a:avLst/>
          </a:prstGeom>
        </p:spPr>
      </p:pic>
      <p:pic>
        <p:nvPicPr>
          <p:cNvPr id="68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44" y="2569843"/>
            <a:ext cx="849593" cy="563344"/>
          </a:xfrm>
          <a:prstGeom prst="rect">
            <a:avLst/>
          </a:prstGeom>
        </p:spPr>
      </p:pic>
      <p:pic>
        <p:nvPicPr>
          <p:cNvPr id="69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97" y="3260547"/>
            <a:ext cx="1368281" cy="907271"/>
          </a:xfrm>
          <a:prstGeom prst="rect">
            <a:avLst/>
          </a:prstGeom>
        </p:spPr>
      </p:pic>
      <p:pic>
        <p:nvPicPr>
          <p:cNvPr id="70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93" y="4111458"/>
            <a:ext cx="916317" cy="844917"/>
          </a:xfrm>
          <a:prstGeom prst="rect">
            <a:avLst/>
          </a:prstGeom>
        </p:spPr>
      </p:pic>
      <p:pic>
        <p:nvPicPr>
          <p:cNvPr id="71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74" y="1372405"/>
            <a:ext cx="508669" cy="652139"/>
          </a:xfrm>
          <a:prstGeom prst="rect">
            <a:avLst/>
          </a:prstGeom>
        </p:spPr>
      </p:pic>
      <p:cxnSp>
        <p:nvCxnSpPr>
          <p:cNvPr id="72" name="Curved Connector 55"/>
          <p:cNvCxnSpPr/>
          <p:nvPr/>
        </p:nvCxnSpPr>
        <p:spPr>
          <a:xfrm rot="10800000">
            <a:off x="2896481" y="4542070"/>
            <a:ext cx="2698757" cy="14169"/>
          </a:xfrm>
          <a:prstGeom prst="curvedConnector3">
            <a:avLst/>
          </a:prstGeom>
          <a:ln w="101600">
            <a:solidFill>
              <a:schemeClr val="accent6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Picture 71" descr="Virtual Network.png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87" y="5729990"/>
            <a:ext cx="705639" cy="705639"/>
          </a:xfrm>
          <a:prstGeom prst="rect">
            <a:avLst/>
          </a:prstGeom>
        </p:spPr>
      </p:pic>
      <p:sp>
        <p:nvSpPr>
          <p:cNvPr id="74" name="TextBox 72"/>
          <p:cNvSpPr txBox="1"/>
          <p:nvPr/>
        </p:nvSpPr>
        <p:spPr>
          <a:xfrm>
            <a:off x="6752961" y="5928543"/>
            <a:ext cx="59182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1467" dirty="0">
                <a:solidFill>
                  <a:prstClr val="black"/>
                </a:solidFill>
                <a:latin typeface="Calibri Light" pitchFamily="34" charset="0"/>
                <a:cs typeface="Helvetica Light"/>
              </a:rPr>
              <a:t>VNET</a:t>
            </a:r>
          </a:p>
        </p:txBody>
      </p:sp>
      <p:pic>
        <p:nvPicPr>
          <p:cNvPr id="75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2" y="1860764"/>
            <a:ext cx="719185" cy="719185"/>
          </a:xfrm>
          <a:prstGeom prst="rect">
            <a:avLst/>
          </a:prstGeom>
        </p:spPr>
      </p:pic>
      <p:pic>
        <p:nvPicPr>
          <p:cNvPr id="76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87" y="3301952"/>
            <a:ext cx="719187" cy="719187"/>
          </a:xfrm>
          <a:prstGeom prst="rect">
            <a:avLst/>
          </a:prstGeom>
        </p:spPr>
      </p:pic>
      <p:cxnSp>
        <p:nvCxnSpPr>
          <p:cNvPr id="77" name="Curved Connector 81"/>
          <p:cNvCxnSpPr/>
          <p:nvPr/>
        </p:nvCxnSpPr>
        <p:spPr>
          <a:xfrm rot="16200000" flipV="1">
            <a:off x="7106224" y="2966988"/>
            <a:ext cx="645131" cy="416"/>
          </a:xfrm>
          <a:prstGeom prst="curvedConnector3">
            <a:avLst/>
          </a:prstGeom>
          <a:ln w="50800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82"/>
          <p:cNvCxnSpPr/>
          <p:nvPr/>
        </p:nvCxnSpPr>
        <p:spPr>
          <a:xfrm rot="16200000" flipV="1">
            <a:off x="10390595" y="2966988"/>
            <a:ext cx="645131" cy="416"/>
          </a:xfrm>
          <a:prstGeom prst="curvedConnector3">
            <a:avLst/>
          </a:prstGeom>
          <a:ln w="50800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84"/>
          <p:cNvCxnSpPr/>
          <p:nvPr/>
        </p:nvCxnSpPr>
        <p:spPr>
          <a:xfrm rot="16200000" flipV="1">
            <a:off x="8717318" y="2966988"/>
            <a:ext cx="645131" cy="416"/>
          </a:xfrm>
          <a:prstGeom prst="curvedConnector3">
            <a:avLst/>
          </a:prstGeom>
          <a:ln w="50800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87"/>
          <p:cNvCxnSpPr>
            <a:cxnSpLocks noChangeAspect="1"/>
          </p:cNvCxnSpPr>
          <p:nvPr/>
        </p:nvCxnSpPr>
        <p:spPr>
          <a:xfrm flipV="1">
            <a:off x="7938999" y="4109036"/>
            <a:ext cx="645131" cy="416"/>
          </a:xfrm>
          <a:prstGeom prst="curvedConnector3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8"/>
          <p:cNvCxnSpPr>
            <a:cxnSpLocks noChangeAspect="1"/>
          </p:cNvCxnSpPr>
          <p:nvPr/>
        </p:nvCxnSpPr>
        <p:spPr>
          <a:xfrm flipV="1">
            <a:off x="9575890" y="4097415"/>
            <a:ext cx="645131" cy="416"/>
          </a:xfrm>
          <a:prstGeom prst="curvedConnector3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75"/>
          <p:cNvGrpSpPr/>
          <p:nvPr/>
        </p:nvGrpSpPr>
        <p:grpSpPr>
          <a:xfrm>
            <a:off x="705944" y="1713742"/>
            <a:ext cx="716692" cy="652879"/>
            <a:chOff x="850978" y="3155335"/>
            <a:chExt cx="716692" cy="652878"/>
          </a:xfrm>
        </p:grpSpPr>
        <p:pic>
          <p:nvPicPr>
            <p:cNvPr id="86" name="Picture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78" y="3155335"/>
              <a:ext cx="716692" cy="652878"/>
            </a:xfrm>
            <a:prstGeom prst="rect">
              <a:avLst/>
            </a:prstGeom>
          </p:spPr>
        </p:pic>
        <p:pic>
          <p:nvPicPr>
            <p:cNvPr id="87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210" y="3298627"/>
              <a:ext cx="260229" cy="233165"/>
            </a:xfrm>
            <a:prstGeom prst="rect">
              <a:avLst/>
            </a:prstGeom>
          </p:spPr>
        </p:pic>
      </p:grpSp>
      <p:grpSp>
        <p:nvGrpSpPr>
          <p:cNvPr id="83" name="Group 78"/>
          <p:cNvGrpSpPr/>
          <p:nvPr/>
        </p:nvGrpSpPr>
        <p:grpSpPr>
          <a:xfrm>
            <a:off x="705944" y="2613318"/>
            <a:ext cx="716692" cy="652879"/>
            <a:chOff x="850978" y="3155335"/>
            <a:chExt cx="716692" cy="652878"/>
          </a:xfrm>
        </p:grpSpPr>
        <p:pic>
          <p:nvPicPr>
            <p:cNvPr id="84" name="Picture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78" y="3155335"/>
              <a:ext cx="716692" cy="652878"/>
            </a:xfrm>
            <a:prstGeom prst="rect">
              <a:avLst/>
            </a:prstGeom>
          </p:spPr>
        </p:pic>
        <p:pic>
          <p:nvPicPr>
            <p:cNvPr id="85" name="Picture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210" y="3298627"/>
              <a:ext cx="260229" cy="233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791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484" y="1780673"/>
            <a:ext cx="10309689" cy="4167188"/>
          </a:xfrm>
          <a:prstGeom prst="rect">
            <a:avLst/>
          </a:prstGeom>
        </p:spPr>
      </p:pic>
      <p:pic>
        <p:nvPicPr>
          <p:cNvPr id="2" name="Picture 2" descr="http://www.gestocomm.cz/upload/kc/images/Barracuda/barracud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06" y="5382702"/>
            <a:ext cx="2886883" cy="6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799484" y="951457"/>
            <a:ext cx="10058400" cy="10411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Optimalizace toků mezi zaručenou a obecnou </a:t>
            </a:r>
          </a:p>
          <a:p>
            <a:r>
              <a:rPr lang="cs-CZ" sz="3600" dirty="0"/>
              <a:t>internetovou linkou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98" y="810767"/>
            <a:ext cx="1231393" cy="123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0610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TM02900769[[fn=Retrospektiva]]</Template>
  <TotalTime>3128</TotalTime>
  <Words>374</Words>
  <Application>Microsoft Office PowerPoint</Application>
  <PresentationFormat>Širokoúhlá obrazovka</PresentationFormat>
  <Paragraphs>86</Paragraphs>
  <Slides>17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Helvetica Light</vt:lpstr>
      <vt:lpstr>Myriad Pro</vt:lpstr>
      <vt:lpstr>Myriad Pro Light</vt:lpstr>
      <vt:lpstr>Segoe UI</vt:lpstr>
      <vt:lpstr>Times New Roman</vt:lpstr>
      <vt:lpstr>Verdana</vt:lpstr>
      <vt:lpstr>Wingdings 2</vt:lpstr>
      <vt:lpstr>HDOfficeLightV0</vt:lpstr>
      <vt:lpstr>Retrospektiva</vt:lpstr>
      <vt:lpstr>Zabezpečení cloud prostředí</vt:lpstr>
      <vt:lpstr>Prezentace aplikace PowerPoint</vt:lpstr>
      <vt:lpstr>Prezentace aplikace PowerPoint</vt:lpstr>
      <vt:lpstr>Prezentace aplikace PowerPoint</vt:lpstr>
      <vt:lpstr>Prezentace aplikace PowerPoint</vt:lpstr>
      <vt:lpstr>NextGen Firewall F-Series</vt:lpstr>
      <vt:lpstr>Prezentace aplikace PowerPoint</vt:lpstr>
      <vt:lpstr>Prezentace aplikace PowerPoint</vt:lpstr>
      <vt:lpstr>Prezentace aplikace PowerPoint</vt:lpstr>
      <vt:lpstr>Web Application Firewall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Řešení Barracuda Networks</dc:title>
  <dc:creator>Radim Zapotocky</dc:creator>
  <cp:lastModifiedBy>Radim Zapotocky</cp:lastModifiedBy>
  <cp:revision>74</cp:revision>
  <dcterms:created xsi:type="dcterms:W3CDTF">2016-02-26T08:54:22Z</dcterms:created>
  <dcterms:modified xsi:type="dcterms:W3CDTF">2017-06-08T12:22:30Z</dcterms:modified>
</cp:coreProperties>
</file>