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5"/>
  </p:notesMasterIdLst>
  <p:handoutMasterIdLst>
    <p:handoutMasterId r:id="rId26"/>
  </p:handoutMasterIdLst>
  <p:sldIdLst>
    <p:sldId id="830" r:id="rId5"/>
    <p:sldId id="583" r:id="rId6"/>
    <p:sldId id="759" r:id="rId7"/>
    <p:sldId id="1280" r:id="rId8"/>
    <p:sldId id="584" r:id="rId9"/>
    <p:sldId id="1265" r:id="rId10"/>
    <p:sldId id="1217" r:id="rId11"/>
    <p:sldId id="1268" r:id="rId12"/>
    <p:sldId id="1278" r:id="rId13"/>
    <p:sldId id="840" r:id="rId14"/>
    <p:sldId id="599" r:id="rId15"/>
    <p:sldId id="544" r:id="rId16"/>
    <p:sldId id="602" r:id="rId17"/>
    <p:sldId id="603" r:id="rId18"/>
    <p:sldId id="1276" r:id="rId19"/>
    <p:sldId id="1275" r:id="rId20"/>
    <p:sldId id="586" r:id="rId21"/>
    <p:sldId id="1269" r:id="rId22"/>
    <p:sldId id="1424" r:id="rId23"/>
    <p:sldId id="141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283B1B-E2A7-FA32-5397-15BFDA22D139}" name="Nekovář Ondřej" initials="NO" userId="S::ondrej.nekovar@spcss.cz::31e4c0dc-8e96-40f3-8cf1-d1adc8e68054" providerId="AD"/>
  <p188:author id="{D7360F3F-EDD9-8873-8E7B-5CB20CE8599F}" name="Stonawski Alan" initials="SA" userId="S::alan.stonawski@spcss.cz::c25c75d3-0137-4c87-af7a-085150e27222" providerId="AD"/>
  <p188:author id="{96529279-E866-6CC8-8CC8-B6661908579B}" name="David Pavel" initials="DP" userId="S::pavel.david@spcss.cz::5c902642-742a-4676-83bf-3c49ce2aa351" providerId="AD"/>
  <p188:author id="{BCDFE2B7-A70C-F07C-0B8A-CCA54C0A15AE}" name="Lazarová Markéta" initials="ML" userId="S::marketa.lazarova@spcss.cz::7955606b-2ddd-46ce-b3f7-e7a51961efe1" providerId="AD"/>
  <p188:author id="{1D03C5EF-7A1E-0CDF-FA38-EB98DE931560}" name="Bínová Denisa" initials="BD" userId="S::denisa.binova@spcss.cz::d72b60ac-ec28-4549-826d-5778181f17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004666"/>
    <a:srgbClr val="B3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467F1-23C6-4F40-E22D-32D14EDF585A}" v="191" dt="2024-08-28T15:25:37.647"/>
    <p1510:client id="{14A71635-8F5D-42E1-8009-BD91D04CF11B}" v="1" dt="2024-08-29T13:22:05.823"/>
    <p1510:client id="{459A7C29-7E27-1161-2EBD-AA27F488FC46}" v="7" dt="2024-08-29T07:12:00.338"/>
    <p1510:client id="{9C514007-91B5-20FA-6BEA-4395EF6F4939}" v="15" dt="2024-08-30T09:13:39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03C98C6-01ED-40AB-AB40-F8902B69B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418BC7-2176-4189-805F-11A8F2EB7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5813-08C6-4ADA-9F79-9C8D7BFDCC07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590C5A-5A92-4BDF-B295-390B31AE49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1D384C-C863-4248-B2B8-27C979F3BA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D4291-9A23-4F9F-B61B-0B8081E6D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9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56336-1FDA-4E52-B376-CF9839ECD48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49BC-2309-4EA3-8AB1-702C93FD64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2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/>
              <a:t>Vybudování státního cloudu</a:t>
            </a:r>
          </a:p>
          <a:p>
            <a:pPr rtl="0"/>
            <a:r>
              <a:rPr lang="cs-CZ"/>
              <a:t>Umístění dat a aplikací do cloudového prostředí je pro státní instituce již nutností. Představíme vám, co obnáší vybudování bezpečného státního </a:t>
            </a:r>
            <a:r>
              <a:rPr lang="cs-CZ" err="1"/>
              <a:t>multi</a:t>
            </a:r>
            <a:r>
              <a:rPr lang="cs-CZ"/>
              <a:t>-cloudu z pohledu provozovatele a vysvětlíme, jaké jsou tři pilíře poskytování </a:t>
            </a:r>
            <a:r>
              <a:rPr lang="cs-CZ" err="1"/>
              <a:t>multi</a:t>
            </a:r>
            <a:r>
              <a:rPr lang="cs-CZ"/>
              <a:t>-cloudu.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76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Určitě si nenechte ujít prezentace, kde se věnujeme dalším detailům</a:t>
            </a:r>
            <a:br>
              <a:rPr lang="cs-CZ"/>
            </a:br>
            <a:r>
              <a:rPr lang="cs-CZ"/>
              <a:t>Upozorním na </a:t>
            </a:r>
            <a:r>
              <a:rPr lang="cs-CZ" err="1"/>
              <a:t>qr</a:t>
            </a:r>
            <a:r>
              <a:rPr lang="cs-CZ"/>
              <a:t> kód, - vede na stránky, kde najdete další detaily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73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Služby – </a:t>
            </a:r>
            <a:r>
              <a:rPr lang="cs-CZ" err="1"/>
              <a:t>housing</a:t>
            </a:r>
            <a:r>
              <a:rPr lang="cs-CZ"/>
              <a:t>, infrastrukturu, poskytujeme výpočetní výkon, správu a provoz aplikací, kompletní provoz prostředí pro provoz aplikací zákazníků a samozřejmě kybernetickou bezpečnost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Bezpečnostní a provozní monitoring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13335-1FC3-4C6F-96E8-373F89333811}" type="slidenum">
              <a:rPr kumimoji="0" lang="cs-CZ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1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E9E4-BA70-3E97-70DB-D8997A569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027CE-8A03-F362-5EDA-153B6E816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75220-AA11-4142-D8DD-EC100D490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520A3-9106-DE00-6AFE-BD747533B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08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DC Zeleneč –  pracujeme na etapě 2 a 3. Jedna etapa bude k dispozici pro Agenturu evropské unie pro kosmický program (EUSPA). A také se už bavíme o etapách 4 až 6. Přeci jen se v Čechách staví dost pomalu.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0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9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72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374E-C25C-5C4B-4355-6D5B0CEE2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7939CF5-E300-49D3-A3D7-F2ED03AFC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BE32CA1-AE79-88B7-C0E0-305448D0E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3AA148-1D1C-AB8B-070C-034977B20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49BC-2309-4EA3-8AB1-702C93FD64A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03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86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5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7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ázd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5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žb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B8CDA7-3C50-4620-8356-E5E7D1340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8EC8925-3D08-40D3-B019-8A2F469CAD83}"/>
              </a:ext>
            </a:extLst>
          </p:cNvPr>
          <p:cNvSpPr/>
          <p:nvPr userDrawn="1"/>
        </p:nvSpPr>
        <p:spPr>
          <a:xfrm>
            <a:off x="-1" y="0"/>
            <a:ext cx="9905605" cy="152078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rgbClr val="239CD3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664804"/>
            <a:ext cx="1044116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239CD3"/>
              </a:buClr>
              <a:buFont typeface="Wingdings" panose="05000000000000000000" pitchFamily="2" charset="2"/>
              <a:buChar char="§"/>
              <a:defRPr baseline="0">
                <a:solidFill>
                  <a:srgbClr val="0247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239CD3"/>
              </a:buClr>
              <a:buFont typeface="Wingdings" panose="05000000000000000000" pitchFamily="2" charset="2"/>
              <a:buChar char="§"/>
              <a:defRPr baseline="0">
                <a:solidFill>
                  <a:srgbClr val="0247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239CD3"/>
              </a:buClr>
              <a:buFont typeface="Wingdings" panose="05000000000000000000" pitchFamily="2" charset="2"/>
              <a:buChar char="§"/>
              <a:defRPr baseline="0">
                <a:solidFill>
                  <a:srgbClr val="0247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239CD3"/>
              </a:buClr>
              <a:buFont typeface="Wingdings" panose="05000000000000000000" pitchFamily="2" charset="2"/>
              <a:buChar char="§"/>
              <a:defRPr baseline="0">
                <a:solidFill>
                  <a:srgbClr val="0247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239CD3"/>
              </a:buClr>
              <a:buFont typeface="Wingdings" panose="05000000000000000000" pitchFamily="2" charset="2"/>
              <a:buChar char="§"/>
              <a:defRPr baseline="0">
                <a:solidFill>
                  <a:srgbClr val="0247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cs-CZ"/>
              <a:t>Kliknutím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0776520" y="750980"/>
            <a:ext cx="544565" cy="301756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900">
                <a:solidFill>
                  <a:schemeClr val="bg1"/>
                </a:solidFill>
              </a:rPr>
              <a:t>str. </a:t>
            </a:r>
            <a:fld id="{39A3DCF4-C116-4099-BE8A-BF70D6C109A5}" type="slidenum">
              <a:rPr lang="cs-CZ" sz="900" smtClean="0">
                <a:solidFill>
                  <a:schemeClr val="bg1"/>
                </a:solidFill>
              </a:rPr>
              <a:pPr algn="l"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  <p:sp>
        <p:nvSpPr>
          <p:cNvPr id="12" name="Zástupný symbol pro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16632"/>
            <a:ext cx="8352928" cy="12600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rgbClr val="239CD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cs-CZ"/>
              <a:t>Napište </a:t>
            </a:r>
            <a:r>
              <a:rPr lang="cs-CZ" err="1"/>
              <a:t>zněnínadpisu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9418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z pagin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6C90392-5C82-B628-1918-3CEA362E672E}"/>
              </a:ext>
            </a:extLst>
          </p:cNvPr>
          <p:cNvSpPr txBox="1"/>
          <p:nvPr userDrawn="1"/>
        </p:nvSpPr>
        <p:spPr>
          <a:xfrm>
            <a:off x="632084" y="6382845"/>
            <a:ext cx="819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Státní pokladna Centrum sdílených služeb, s. p.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8B0BAE-608E-8ECF-BF5D-F9600595E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8500" y="6290085"/>
            <a:ext cx="1357714" cy="432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BA05987-532B-BCF7-8140-16938CB4E411}"/>
              </a:ext>
            </a:extLst>
          </p:cNvPr>
          <p:cNvSpPr/>
          <p:nvPr userDrawn="1"/>
        </p:nvSpPr>
        <p:spPr>
          <a:xfrm>
            <a:off x="700000" y="6786000"/>
            <a:ext cx="9144000" cy="72000"/>
          </a:xfrm>
          <a:prstGeom prst="rect">
            <a:avLst/>
          </a:prstGeom>
          <a:gradFill>
            <a:gsLst>
              <a:gs pos="0">
                <a:srgbClr val="009EE0"/>
              </a:gs>
              <a:gs pos="100000">
                <a:srgbClr val="009EE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a celá šíř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769054E-859C-4D93-A079-9485EF38A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567" y="6044552"/>
            <a:ext cx="135771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rán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5305043-2C37-40CB-B8E2-99F782ADAD16}"/>
              </a:ext>
            </a:extLst>
          </p:cNvPr>
          <p:cNvSpPr txBox="1"/>
          <p:nvPr userDrawn="1"/>
        </p:nvSpPr>
        <p:spPr>
          <a:xfrm>
            <a:off x="632084" y="6382845"/>
            <a:ext cx="819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Státní pokladna Centrum sdílených služeb s. p.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69054E-859C-4D93-A079-9485EF38A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8500" y="6290085"/>
            <a:ext cx="1357714" cy="432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D779EBA-8874-4770-A0E4-416EC7FF76A8}"/>
              </a:ext>
            </a:extLst>
          </p:cNvPr>
          <p:cNvSpPr/>
          <p:nvPr userDrawn="1"/>
        </p:nvSpPr>
        <p:spPr>
          <a:xfrm>
            <a:off x="700000" y="6786000"/>
            <a:ext cx="9144000" cy="72000"/>
          </a:xfrm>
          <a:prstGeom prst="rect">
            <a:avLst/>
          </a:prstGeom>
          <a:gradFill>
            <a:gsLst>
              <a:gs pos="0">
                <a:srgbClr val="009EE0"/>
              </a:gs>
              <a:gs pos="100000">
                <a:srgbClr val="009EE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847B88-04CF-40FD-ACCF-1CA41F41D17C}"/>
              </a:ext>
            </a:extLst>
          </p:cNvPr>
          <p:cNvSpPr txBox="1"/>
          <p:nvPr userDrawn="1"/>
        </p:nvSpPr>
        <p:spPr>
          <a:xfrm>
            <a:off x="9139291" y="6382845"/>
            <a:ext cx="847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EF3D2E6-0451-48C4-8524-8068D6745854}" type="slidenum">
              <a:rPr lang="cs-CZ" sz="1100" b="1" smtClean="0">
                <a:solidFill>
                  <a:srgbClr val="004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‹#›</a:t>
            </a:fld>
            <a:r>
              <a:rPr lang="cs-CZ" sz="1100">
                <a:solidFill>
                  <a:srgbClr val="004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 52</a:t>
            </a:r>
          </a:p>
        </p:txBody>
      </p:sp>
    </p:spTree>
    <p:extLst>
      <p:ext uri="{BB962C8B-B14F-4D97-AF65-F5344CB8AC3E}">
        <p14:creationId xmlns:p14="http://schemas.microsoft.com/office/powerpoint/2010/main" val="362750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pPr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70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63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1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44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E1D-031D-4259-BAF5-EDEB58DFAD62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746-55BC-41C6-A099-A64FFC790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47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EE1D-031D-4259-BAF5-EDEB58DFAD62}" type="datetimeFigureOut">
              <a:rPr lang="cs-CZ" smtClean="0"/>
              <a:pPr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746-55BC-41C6-A099-A64FFC790C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CE4E55-7FFC-66DF-9811-07E63D813DF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99700" y="63500"/>
            <a:ext cx="18827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200">
                <a:solidFill>
                  <a:srgbClr val="33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TLP:GREEN		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94704C-EC15-9EA7-B0E9-29E9DEF53AA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299700" y="6611620"/>
            <a:ext cx="18827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200">
                <a:solidFill>
                  <a:srgbClr val="33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TLP:GREEN		</a:t>
            </a:r>
          </a:p>
        </p:txBody>
      </p:sp>
    </p:spTree>
    <p:extLst>
      <p:ext uri="{BB962C8B-B14F-4D97-AF65-F5344CB8AC3E}">
        <p14:creationId xmlns:p14="http://schemas.microsoft.com/office/powerpoint/2010/main" val="36846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61" r:id="rId13"/>
    <p:sldLayoutId id="2147483689" r:id="rId14"/>
    <p:sldLayoutId id="2147483691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sv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40F3036-FFC8-C23F-8808-DEBF1D01E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290" r="6570" b="1429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45EEB1C-C6D6-B440-DD7E-20F8BAF9C849}"/>
              </a:ext>
            </a:extLst>
          </p:cNvPr>
          <p:cNvSpPr/>
          <p:nvPr/>
        </p:nvSpPr>
        <p:spPr>
          <a:xfrm rot="10800000" flipH="1">
            <a:off x="0" y="4006695"/>
            <a:ext cx="12192000" cy="2851305"/>
          </a:xfrm>
          <a:prstGeom prst="rect">
            <a:avLst/>
          </a:prstGeom>
          <a:gradFill>
            <a:gsLst>
              <a:gs pos="0">
                <a:srgbClr val="004666">
                  <a:alpha val="54000"/>
                </a:srgbClr>
              </a:gs>
              <a:gs pos="48000">
                <a:srgbClr val="004666"/>
              </a:gs>
              <a:gs pos="100000">
                <a:srgbClr val="004666">
                  <a:alpha val="5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10F2D1-F4A3-9F8E-E46C-B5D22430FDB9}"/>
              </a:ext>
            </a:extLst>
          </p:cNvPr>
          <p:cNvSpPr txBox="1"/>
          <p:nvPr/>
        </p:nvSpPr>
        <p:spPr>
          <a:xfrm>
            <a:off x="722855" y="4267946"/>
            <a:ext cx="10746289" cy="119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>
                <a:solidFill>
                  <a:srgbClr val="FFFFFF"/>
                </a:solidFill>
                <a:latin typeface="Verdana"/>
                <a:ea typeface="Verdana"/>
              </a:rPr>
              <a:t>Cesta do cloudu</a:t>
            </a:r>
            <a:endParaRPr lang="cs-CZ"/>
          </a:p>
          <a:p>
            <a:pPr algn="ctr">
              <a:lnSpc>
                <a:spcPct val="150000"/>
              </a:lnSpc>
            </a:pPr>
            <a:r>
              <a:rPr lang="cs-CZ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e-government Mikulov 2024</a:t>
            </a:r>
            <a:endParaRPr lang="cs-CZ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C68684-FBDB-005A-078F-9C5762842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8" y="5715000"/>
            <a:ext cx="2181610" cy="95990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74C1354-512A-51B6-B38E-7EA2C0902397}"/>
              </a:ext>
            </a:extLst>
          </p:cNvPr>
          <p:cNvSpPr txBox="1"/>
          <p:nvPr/>
        </p:nvSpPr>
        <p:spPr>
          <a:xfrm>
            <a:off x="10479054" y="5830125"/>
            <a:ext cx="3312214" cy="11531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3. 9. 2024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TLP: </a:t>
            </a:r>
            <a:r>
              <a:rPr lang="cs-CZ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166437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D235246-37B2-D424-164A-1FC6A3461BA4}"/>
              </a:ext>
            </a:extLst>
          </p:cNvPr>
          <p:cNvSpPr txBox="1"/>
          <p:nvPr/>
        </p:nvSpPr>
        <p:spPr>
          <a:xfrm>
            <a:off x="515998" y="392400"/>
            <a:ext cx="11168724" cy="1514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000">
                <a:solidFill>
                  <a:srgbClr val="009EE0"/>
                </a:solidFill>
                <a:latin typeface="Verdana"/>
                <a:ea typeface="Verdana"/>
              </a:rPr>
              <a:t>Jako poskytovatel cloudu </a:t>
            </a:r>
          </a:p>
          <a:p>
            <a:pPr>
              <a:lnSpc>
                <a:spcPct val="120000"/>
              </a:lnSpc>
            </a:pPr>
            <a:r>
              <a:rPr lang="cs-CZ" sz="4000" b="1">
                <a:solidFill>
                  <a:srgbClr val="009EE0"/>
                </a:solidFill>
                <a:latin typeface="Verdana"/>
                <a:ea typeface="Verdana"/>
              </a:rPr>
              <a:t>víme, že</a:t>
            </a:r>
            <a:endParaRPr lang="cs-CZ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0E4D49A-D804-6DA6-3302-F7276D343A62}"/>
              </a:ext>
            </a:extLst>
          </p:cNvPr>
          <p:cNvSpPr txBox="1">
            <a:spLocks/>
          </p:cNvSpPr>
          <p:nvPr/>
        </p:nvSpPr>
        <p:spPr>
          <a:xfrm>
            <a:off x="515999" y="2520000"/>
            <a:ext cx="9077944" cy="386383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800">
                <a:latin typeface="Verdana"/>
                <a:ea typeface="Verdana"/>
              </a:rPr>
              <a:t>Cloud nejsou jen </a:t>
            </a: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technologie</a:t>
            </a:r>
            <a:r>
              <a:rPr lang="cs-CZ" sz="2800">
                <a:latin typeface="Verdana"/>
                <a:ea typeface="Verdana"/>
              </a:rPr>
              <a:t> a </a:t>
            </a: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legislativa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800">
                <a:latin typeface="Verdana"/>
                <a:ea typeface="Verdana"/>
              </a:rPr>
              <a:t>Je nutno řešit rozdělení odpovědností, obsazenost </a:t>
            </a: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rolí, procesy, provoz</a:t>
            </a:r>
            <a:r>
              <a:rPr lang="cs-CZ" sz="2800">
                <a:latin typeface="Verdana"/>
                <a:ea typeface="Verdana"/>
              </a:rPr>
              <a:t>…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800">
                <a:latin typeface="Verdana"/>
                <a:ea typeface="Verdana"/>
              </a:rPr>
              <a:t>Musíme se zabývat </a:t>
            </a: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organizačními dopady</a:t>
            </a:r>
            <a:r>
              <a:rPr lang="cs-CZ" sz="2800">
                <a:latin typeface="Verdana"/>
                <a:ea typeface="Verdana"/>
              </a:rPr>
              <a:t>… průběžným vzděláváním atd.</a:t>
            </a:r>
          </a:p>
        </p:txBody>
      </p:sp>
      <p:pic>
        <p:nvPicPr>
          <p:cNvPr id="7" name="Grafický objekt 6" descr="Cyklus s lidmi se souvislou výplní">
            <a:extLst>
              <a:ext uri="{FF2B5EF4-FFF2-40B4-BE49-F238E27FC236}">
                <a16:creationId xmlns:a16="http://schemas.microsoft.com/office/drawing/2014/main" id="{34E3BB6F-77E6-1370-571B-22727EAC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7748" y="1906725"/>
            <a:ext cx="4129469" cy="414576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6029EC8-3667-3D55-3697-34D925679852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7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442EA282-0169-8BC5-FED6-57D50E655525}"/>
              </a:ext>
            </a:extLst>
          </p:cNvPr>
          <p:cNvSpPr/>
          <p:nvPr/>
        </p:nvSpPr>
        <p:spPr>
          <a:xfrm>
            <a:off x="1230593" y="3265754"/>
            <a:ext cx="2392823" cy="3062408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6B61E815-3E2B-56D6-397C-57BC2C78B0BF}"/>
              </a:ext>
            </a:extLst>
          </p:cNvPr>
          <p:cNvSpPr/>
          <p:nvPr/>
        </p:nvSpPr>
        <p:spPr>
          <a:xfrm>
            <a:off x="5024926" y="3265754"/>
            <a:ext cx="2392823" cy="3062408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7A7C27A-9BF0-1D91-C8A7-3ACAD9F7E7C1}"/>
              </a:ext>
            </a:extLst>
          </p:cNvPr>
          <p:cNvSpPr/>
          <p:nvPr/>
        </p:nvSpPr>
        <p:spPr>
          <a:xfrm>
            <a:off x="8814986" y="3265754"/>
            <a:ext cx="2392823" cy="3062408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79D56D8-FF69-9C56-FC2F-19BBCF000D0B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Tři pilíře poskytování státní části </a:t>
            </a:r>
            <a:r>
              <a:rPr lang="cs-CZ" sz="4000" err="1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eGC</a:t>
            </a:r>
            <a:endParaRPr lang="cs-CZ" sz="4000">
              <a:solidFill>
                <a:srgbClr val="009EE0"/>
              </a:solidFill>
              <a:latin typeface="Verdana"/>
              <a:ea typeface="Verdana"/>
              <a:cs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58F77D-B7CB-64B9-0A54-3A72C016F5E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F5E7DB0-7202-EEFD-6B30-671CA32D16B5}"/>
              </a:ext>
            </a:extLst>
          </p:cNvPr>
          <p:cNvSpPr/>
          <p:nvPr/>
        </p:nvSpPr>
        <p:spPr>
          <a:xfrm rot="10800000">
            <a:off x="1230593" y="6366617"/>
            <a:ext cx="2392823" cy="226464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70FFA6E-DDE9-9D2B-E65C-AB11CB0D3B4D}"/>
              </a:ext>
            </a:extLst>
          </p:cNvPr>
          <p:cNvSpPr/>
          <p:nvPr/>
        </p:nvSpPr>
        <p:spPr>
          <a:xfrm rot="10800000">
            <a:off x="846034" y="6631537"/>
            <a:ext cx="3161944" cy="226463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7B1044-57E9-9EDF-CF6E-6550E6A16510}"/>
              </a:ext>
            </a:extLst>
          </p:cNvPr>
          <p:cNvSpPr/>
          <p:nvPr/>
        </p:nvSpPr>
        <p:spPr>
          <a:xfrm rot="10800000">
            <a:off x="5024926" y="6366617"/>
            <a:ext cx="2392823" cy="226464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E904DB-6969-815B-C38A-92EC862E310C}"/>
              </a:ext>
            </a:extLst>
          </p:cNvPr>
          <p:cNvSpPr/>
          <p:nvPr/>
        </p:nvSpPr>
        <p:spPr>
          <a:xfrm rot="10800000">
            <a:off x="4640367" y="6631537"/>
            <a:ext cx="3161944" cy="226463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C534712-D89C-DE87-9FCA-273A05668DC3}"/>
              </a:ext>
            </a:extLst>
          </p:cNvPr>
          <p:cNvSpPr/>
          <p:nvPr/>
        </p:nvSpPr>
        <p:spPr>
          <a:xfrm rot="10800000">
            <a:off x="8814986" y="6366617"/>
            <a:ext cx="2392823" cy="226464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6D13628-1A63-9153-FECB-545AD795DFAF}"/>
              </a:ext>
            </a:extLst>
          </p:cNvPr>
          <p:cNvSpPr/>
          <p:nvPr/>
        </p:nvSpPr>
        <p:spPr>
          <a:xfrm rot="10800000">
            <a:off x="8426154" y="6631537"/>
            <a:ext cx="3161944" cy="226463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C81260-A924-8187-7224-B78E399828A5}"/>
              </a:ext>
            </a:extLst>
          </p:cNvPr>
          <p:cNvSpPr txBox="1"/>
          <p:nvPr/>
        </p:nvSpPr>
        <p:spPr>
          <a:xfrm>
            <a:off x="846034" y="2726053"/>
            <a:ext cx="316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err="1">
                <a:solidFill>
                  <a:srgbClr val="004666"/>
                </a:solidFill>
                <a:latin typeface="Verdana"/>
                <a:ea typeface="Verdana"/>
                <a:cs typeface="+mn-lt"/>
              </a:rPr>
              <a:t>Governance</a:t>
            </a:r>
            <a:endParaRPr lang="cs-CZ" sz="2000" b="1">
              <a:solidFill>
                <a:srgbClr val="004666"/>
              </a:solidFill>
              <a:latin typeface="Verdana"/>
              <a:ea typeface="Verdana"/>
              <a:cs typeface="+mn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EFA7FC6-3522-D3C7-52D5-0E285CD5DFC5}"/>
              </a:ext>
            </a:extLst>
          </p:cNvPr>
          <p:cNvSpPr txBox="1"/>
          <p:nvPr/>
        </p:nvSpPr>
        <p:spPr>
          <a:xfrm>
            <a:off x="4636092" y="2726053"/>
            <a:ext cx="316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solidFill>
                  <a:srgbClr val="004666"/>
                </a:solidFill>
                <a:latin typeface="Verdana"/>
                <a:ea typeface="Verdana"/>
                <a:cs typeface="+mn-lt"/>
              </a:rPr>
              <a:t>Zprostředkování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5C9EA4A-34CF-EC5B-FC95-441E23B45699}"/>
              </a:ext>
            </a:extLst>
          </p:cNvPr>
          <p:cNvSpPr txBox="1"/>
          <p:nvPr/>
        </p:nvSpPr>
        <p:spPr>
          <a:xfrm>
            <a:off x="8426153" y="2726053"/>
            <a:ext cx="316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solidFill>
                  <a:srgbClr val="004666"/>
                </a:solidFill>
                <a:latin typeface="Verdana"/>
                <a:ea typeface="Verdana"/>
                <a:cs typeface="+mn-lt"/>
              </a:rPr>
              <a:t>Transformace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8C896DE-C92E-227F-03AE-FEEE0C344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90" y="1473780"/>
            <a:ext cx="1302262" cy="130226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407A5A1-3B04-7DD0-5B94-5F6424C21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32" y="1473780"/>
            <a:ext cx="1302262" cy="130226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3B49945-03B1-1420-11AD-3391D0162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72" y="1473780"/>
            <a:ext cx="1302262" cy="1302262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207D9A-044E-1A4D-573F-AF67B863C600}"/>
              </a:ext>
            </a:extLst>
          </p:cNvPr>
          <p:cNvSpPr txBox="1"/>
          <p:nvPr/>
        </p:nvSpPr>
        <p:spPr>
          <a:xfrm>
            <a:off x="1217778" y="3438420"/>
            <a:ext cx="2418456" cy="206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Cloudová strategie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Cloudová ekonomika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Politiky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Směrnice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Standardy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Doporučení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B2F7061-29BA-9B09-EA4D-0507D823B822}"/>
              </a:ext>
            </a:extLst>
          </p:cNvPr>
          <p:cNvSpPr txBox="1"/>
          <p:nvPr/>
        </p:nvSpPr>
        <p:spPr>
          <a:xfrm>
            <a:off x="5016379" y="3438420"/>
            <a:ext cx="2401370" cy="195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Řešení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Referenční architektury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Výběr poskytovatele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Spolupráce při zajišťování zdrojů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Řízení inovací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66829B7-885E-7153-C30E-D21E86142E9C}"/>
              </a:ext>
            </a:extLst>
          </p:cNvPr>
          <p:cNvSpPr txBox="1"/>
          <p:nvPr/>
        </p:nvSpPr>
        <p:spPr>
          <a:xfrm>
            <a:off x="8806441" y="3438420"/>
            <a:ext cx="2401368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Změnit leadership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Cloudová evangelizace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Sponzorská komunita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Spolupráce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Osvědčené postupy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Sdílení znalostí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Výcvik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cs-CZ" sz="1400" err="1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ldeace</a:t>
            </a:r>
            <a:endParaRPr lang="cs-CZ" sz="1400">
              <a:solidFill>
                <a:schemeClr val="bg1"/>
              </a:solidFill>
              <a:latin typeface="Verdana"/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361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39F24A79-091F-47EC-98C6-E2514F79D4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B2CAB17F-43AF-4FF0-A6CA-8321062AC1C6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D8683E-434E-4A7F-A390-1CE2D8E1B057}"/>
              </a:ext>
            </a:extLst>
          </p:cNvPr>
          <p:cNvSpPr txBox="1">
            <a:spLocks/>
          </p:cNvSpPr>
          <p:nvPr/>
        </p:nvSpPr>
        <p:spPr>
          <a:xfrm>
            <a:off x="567490" y="1886997"/>
            <a:ext cx="11220215" cy="43881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rgbClr val="009EE0"/>
              </a:buClr>
              <a:buNone/>
            </a:pPr>
            <a:r>
              <a:rPr lang="cs-CZ" sz="2000" b="1">
                <a:latin typeface="Verdana"/>
                <a:ea typeface="Verdana"/>
              </a:rPr>
              <a:t>SPCSS má zaveden: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>
                <a:latin typeface="Verdana"/>
                <a:ea typeface="Verdana"/>
              </a:rPr>
              <a:t>ISM dle 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ČSN</a:t>
            </a:r>
            <a:r>
              <a:rPr lang="cs-CZ">
                <a:latin typeface="Verdana"/>
                <a:ea typeface="Verdana"/>
              </a:rPr>
              <a:t> 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EN ISO 9001:2016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>
                <a:latin typeface="Verdana"/>
                <a:ea typeface="Verdana"/>
              </a:rPr>
              <a:t>Životní prostředí dle 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ČSN</a:t>
            </a:r>
            <a:r>
              <a:rPr lang="cs-CZ">
                <a:latin typeface="Verdana"/>
                <a:ea typeface="Verdana"/>
              </a:rPr>
              <a:t> 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EN ISO 14001:2016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>
                <a:latin typeface="Verdana"/>
                <a:ea typeface="Verdana"/>
              </a:rPr>
              <a:t>BOZP dle 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ČSN</a:t>
            </a:r>
            <a:r>
              <a:rPr lang="cs-CZ">
                <a:latin typeface="Verdana"/>
                <a:ea typeface="Verdana"/>
              </a:rPr>
              <a:t> 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OHSAS 18001:2008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>
                <a:latin typeface="Verdana"/>
                <a:ea typeface="Verdana"/>
              </a:rPr>
              <a:t>ITSM dle 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ČSN</a:t>
            </a:r>
            <a:r>
              <a:rPr lang="cs-CZ">
                <a:latin typeface="Verdana"/>
                <a:ea typeface="Verdana"/>
              </a:rPr>
              <a:t> 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ISO/IEC 20000-1:2012</a:t>
            </a:r>
            <a:endParaRPr lang="cs-CZ">
              <a:solidFill>
                <a:srgbClr val="000000"/>
              </a:solidFill>
              <a:latin typeface="Verdana"/>
              <a:ea typeface="Verdana"/>
            </a:endParaRP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>
                <a:latin typeface="Verdana"/>
                <a:ea typeface="Verdana"/>
              </a:rPr>
              <a:t>ISMS/SŘBI dle 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ČSN</a:t>
            </a:r>
            <a:r>
              <a:rPr lang="cs-CZ">
                <a:latin typeface="Verdana"/>
                <a:ea typeface="Verdana"/>
              </a:rPr>
              <a:t> 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ISO/IEC 27001:2022</a:t>
            </a:r>
            <a:endParaRPr lang="cs-CZ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FEA138-A1D3-49A5-B0DD-EFD9197007F2}"/>
              </a:ext>
            </a:extLst>
          </p:cNvPr>
          <p:cNvSpPr txBox="1"/>
          <p:nvPr/>
        </p:nvSpPr>
        <p:spPr>
          <a:xfrm>
            <a:off x="567490" y="356532"/>
            <a:ext cx="11168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</a:t>
            </a:r>
            <a:endParaRPr lang="it-IT" sz="4400">
              <a:solidFill>
                <a:srgbClr val="009EE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45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067970-6DAC-8BC4-7872-9F155937E67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0E4D49A-D804-6DA6-3302-F7276D343A62}"/>
              </a:ext>
            </a:extLst>
          </p:cNvPr>
          <p:cNvSpPr txBox="1">
            <a:spLocks/>
          </p:cNvSpPr>
          <p:nvPr/>
        </p:nvSpPr>
        <p:spPr>
          <a:xfrm>
            <a:off x="515998" y="1980384"/>
            <a:ext cx="11004002" cy="48776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  <a:buNone/>
            </a:pPr>
            <a:r>
              <a:rPr lang="cs-CZ" sz="2000" b="1">
                <a:latin typeface="Verdana"/>
                <a:ea typeface="Verdana"/>
              </a:rPr>
              <a:t>Splnění požadavků</a:t>
            </a:r>
            <a:r>
              <a:rPr lang="cs-CZ" sz="2000">
                <a:latin typeface="Verdana"/>
                <a:ea typeface="Verdana"/>
              </a:rPr>
              <a:t> nejen z cloud legislativy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</a:rPr>
              <a:t>ČSN</a:t>
            </a:r>
            <a:r>
              <a:rPr lang="cs-CZ" sz="2000">
                <a:latin typeface="Verdana"/>
                <a:ea typeface="Verdana"/>
              </a:rPr>
              <a:t> </a:t>
            </a: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</a:rPr>
              <a:t>ISO/IEC 27001:2022</a:t>
            </a:r>
            <a:endParaRPr lang="cs-CZ" sz="2000">
              <a:solidFill>
                <a:srgbClr val="009EE0"/>
              </a:solidFill>
              <a:latin typeface="Verdana"/>
              <a:ea typeface="Verdana"/>
            </a:endParaRP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ISO/IEC 27017 </a:t>
            </a:r>
            <a:r>
              <a:rPr lang="cs-CZ">
                <a:latin typeface="Verdana"/>
                <a:ea typeface="Verdana"/>
              </a:rPr>
              <a:t>Bezpečnost informací v cloud </a:t>
            </a:r>
            <a:r>
              <a:rPr lang="cs-CZ" err="1">
                <a:latin typeface="Verdana"/>
                <a:ea typeface="Verdana"/>
              </a:rPr>
              <a:t>computingu</a:t>
            </a:r>
            <a:endParaRPr lang="cs-CZ">
              <a:latin typeface="Verdana"/>
              <a:ea typeface="Verdana"/>
            </a:endParaRP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ISO/IEC 27018 </a:t>
            </a:r>
            <a:r>
              <a:rPr lang="cs-CZ" err="1">
                <a:latin typeface="Verdana"/>
                <a:ea typeface="Verdana"/>
              </a:rPr>
              <a:t>Privacy</a:t>
            </a:r>
            <a:r>
              <a:rPr lang="cs-CZ">
                <a:latin typeface="Verdana"/>
                <a:ea typeface="Verdana"/>
              </a:rPr>
              <a:t> v cloudu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 err="1">
                <a:solidFill>
                  <a:srgbClr val="009EE0"/>
                </a:solidFill>
                <a:latin typeface="Verdana"/>
                <a:ea typeface="Verdana"/>
              </a:rPr>
              <a:t>ZoKB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/</a:t>
            </a:r>
            <a:r>
              <a:rPr lang="cs-CZ" b="1" err="1">
                <a:solidFill>
                  <a:srgbClr val="009EE0"/>
                </a:solidFill>
                <a:latin typeface="Verdana"/>
                <a:ea typeface="Verdana"/>
              </a:rPr>
              <a:t>VoKB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 </a:t>
            </a:r>
            <a:r>
              <a:rPr lang="cs-CZ">
                <a:latin typeface="Verdana"/>
                <a:ea typeface="Verdana"/>
              </a:rPr>
              <a:t>(</a:t>
            </a:r>
            <a:r>
              <a:rPr lang="cs-CZ" err="1">
                <a:latin typeface="Verdana"/>
                <a:ea typeface="Verdana"/>
              </a:rPr>
              <a:t>NZoKB</a:t>
            </a:r>
            <a:r>
              <a:rPr lang="cs-CZ">
                <a:latin typeface="Verdana"/>
                <a:ea typeface="Verdana"/>
              </a:rPr>
              <a:t>)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 err="1">
                <a:solidFill>
                  <a:srgbClr val="009EE0"/>
                </a:solidFill>
                <a:latin typeface="Verdana"/>
                <a:ea typeface="Verdana"/>
              </a:rPr>
              <a:t>Tier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 (III)</a:t>
            </a:r>
            <a:r>
              <a:rPr lang="cs-CZ">
                <a:latin typeface="Verdana"/>
                <a:ea typeface="Verdana"/>
              </a:rPr>
              <a:t> dle </a:t>
            </a:r>
            <a:r>
              <a:rPr lang="cs-CZ" err="1">
                <a:latin typeface="Verdana"/>
                <a:ea typeface="Verdana"/>
              </a:rPr>
              <a:t>Uptime</a:t>
            </a:r>
            <a:r>
              <a:rPr lang="cs-CZ">
                <a:latin typeface="Verdana"/>
                <a:ea typeface="Verdana"/>
              </a:rPr>
              <a:t> institute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400" b="1">
                <a:solidFill>
                  <a:srgbClr val="009EE0"/>
                </a:solidFill>
                <a:latin typeface="Verdana"/>
                <a:ea typeface="Verdana"/>
              </a:rPr>
              <a:t>SOC 2</a:t>
            </a:r>
            <a:r>
              <a:rPr lang="cs-CZ" sz="2800" b="1" baseline="30000">
                <a:solidFill>
                  <a:srgbClr val="009EE0"/>
                </a:solidFill>
                <a:latin typeface="Verdana"/>
                <a:ea typeface="Verdana"/>
              </a:rPr>
              <a:t>®</a:t>
            </a:r>
            <a:r>
              <a:rPr lang="cs-CZ" sz="2400" b="1">
                <a:solidFill>
                  <a:srgbClr val="009EE0"/>
                </a:solidFill>
                <a:latin typeface="Verdana"/>
                <a:ea typeface="Verdana"/>
              </a:rPr>
              <a:t> Type II. </a:t>
            </a:r>
            <a:r>
              <a:rPr lang="cs-CZ" sz="2400">
                <a:latin typeface="Verdana"/>
                <a:ea typeface="Verdana"/>
              </a:rPr>
              <a:t>(dlouhodobá příprava)</a:t>
            </a:r>
          </a:p>
          <a:p>
            <a:pPr marL="457200" lvl="1" indent="0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  <a:buNone/>
            </a:pPr>
            <a:endParaRPr lang="cs-CZ">
              <a:latin typeface="Verdana"/>
              <a:ea typeface="Verdana"/>
            </a:endParaRPr>
          </a:p>
        </p:txBody>
      </p:sp>
      <p:pic>
        <p:nvPicPr>
          <p:cNvPr id="9" name="Grafický objekt 8" descr="Nakloněné váhy se souvislou výplní">
            <a:extLst>
              <a:ext uri="{FF2B5EF4-FFF2-40B4-BE49-F238E27FC236}">
                <a16:creationId xmlns:a16="http://schemas.microsoft.com/office/drawing/2014/main" id="{7089DC6F-19E4-9AF2-3585-49567867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9500" y="3921096"/>
            <a:ext cx="3211229" cy="321122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E09956E-6EEE-DE2C-5077-489DB81CE0D0}"/>
              </a:ext>
            </a:extLst>
          </p:cNvPr>
          <p:cNvSpPr txBox="1"/>
          <p:nvPr/>
        </p:nvSpPr>
        <p:spPr>
          <a:xfrm>
            <a:off x="567490" y="390715"/>
            <a:ext cx="11454882" cy="75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0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 a legislativa KB</a:t>
            </a:r>
          </a:p>
        </p:txBody>
      </p:sp>
    </p:spTree>
    <p:extLst>
      <p:ext uri="{BB962C8B-B14F-4D97-AF65-F5344CB8AC3E}">
        <p14:creationId xmlns:p14="http://schemas.microsoft.com/office/powerpoint/2010/main" val="225969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A7950-B2A2-3B24-2FEE-BC0A6CED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ECBB706-28F8-8B61-657D-2D914F0F2CF1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CBC022-E854-DD9D-9916-42A203E8E3EF}"/>
              </a:ext>
            </a:extLst>
          </p:cNvPr>
          <p:cNvSpPr txBox="1"/>
          <p:nvPr/>
        </p:nvSpPr>
        <p:spPr>
          <a:xfrm>
            <a:off x="515998" y="180837"/>
            <a:ext cx="11168724" cy="686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SPCSS jako poskytovatel </a:t>
            </a:r>
            <a:r>
              <a:rPr lang="cs-CZ" sz="2400">
                <a:solidFill>
                  <a:srgbClr val="009EE0"/>
                </a:solidFill>
                <a:latin typeface="Verdana"/>
                <a:ea typeface="Verdana"/>
              </a:rPr>
              <a:t>c</a:t>
            </a:r>
            <a:r>
              <a:rPr lang="en-US" sz="2400" err="1">
                <a:solidFill>
                  <a:srgbClr val="009EE0"/>
                </a:solidFill>
                <a:latin typeface="Verdana"/>
                <a:ea typeface="Verdana"/>
              </a:rPr>
              <a:t>loudu</a:t>
            </a:r>
            <a:r>
              <a:rPr lang="cs-CZ" sz="2400">
                <a:solidFill>
                  <a:srgbClr val="009EE0"/>
                </a:solidFill>
                <a:latin typeface="Verdana"/>
                <a:ea typeface="Verdana"/>
              </a:rPr>
              <a:t> </a:t>
            </a:r>
            <a:r>
              <a:rPr lang="cs-CZ" sz="3600" b="1">
                <a:solidFill>
                  <a:srgbClr val="009EE0"/>
                </a:solidFill>
                <a:latin typeface="Verdana"/>
                <a:ea typeface="Verdana"/>
              </a:rPr>
              <a:t>podléhá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2FAF45B-F38C-F9DC-C417-C04880FD44B0}"/>
              </a:ext>
            </a:extLst>
          </p:cNvPr>
          <p:cNvSpPr txBox="1">
            <a:spLocks/>
          </p:cNvSpPr>
          <p:nvPr/>
        </p:nvSpPr>
        <p:spPr>
          <a:xfrm>
            <a:off x="478248" y="1602734"/>
            <a:ext cx="11004002" cy="48776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  <a:buNone/>
            </a:pPr>
            <a:r>
              <a:rPr lang="cs-CZ" sz="2000" b="1">
                <a:latin typeface="Verdana"/>
                <a:ea typeface="Verdana"/>
              </a:rPr>
              <a:t>Pravidelná kontrola </a:t>
            </a:r>
            <a:r>
              <a:rPr lang="cs-CZ" sz="2000">
                <a:latin typeface="Verdana"/>
                <a:ea typeface="Verdana"/>
              </a:rPr>
              <a:t>pro oblast provozu a kybernetickou bezpečnost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Interní</a:t>
            </a:r>
            <a:r>
              <a:rPr lang="cs-CZ">
                <a:latin typeface="Verdana"/>
                <a:ea typeface="Verdana"/>
              </a:rPr>
              <a:t> audit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Externí</a:t>
            </a:r>
            <a:r>
              <a:rPr lang="cs-CZ">
                <a:latin typeface="Verdana"/>
                <a:ea typeface="Verdana"/>
              </a:rPr>
              <a:t> audit (ISO 27001, každý rok)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Kontrola</a:t>
            </a:r>
            <a:r>
              <a:rPr lang="cs-CZ">
                <a:latin typeface="Verdana"/>
                <a:ea typeface="Verdana"/>
              </a:rPr>
              <a:t> NÚKIB 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Audit</a:t>
            </a:r>
            <a:r>
              <a:rPr lang="cs-CZ">
                <a:latin typeface="Verdana"/>
                <a:ea typeface="Verdana"/>
              </a:rPr>
              <a:t> NÚKIB (provedení – právo na digitální služby a </a:t>
            </a:r>
            <a:r>
              <a:rPr lang="cs-CZ" err="1">
                <a:latin typeface="Verdana"/>
                <a:ea typeface="Verdana"/>
              </a:rPr>
              <a:t>SeGC</a:t>
            </a:r>
            <a:r>
              <a:rPr lang="cs-CZ">
                <a:latin typeface="Verdana"/>
                <a:ea typeface="Verdana"/>
              </a:rPr>
              <a:t>)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SOC 2</a:t>
            </a:r>
            <a:r>
              <a:rPr lang="cs-CZ" sz="2400" b="1" baseline="30000">
                <a:solidFill>
                  <a:srgbClr val="009EE0"/>
                </a:solidFill>
                <a:latin typeface="Verdana"/>
                <a:ea typeface="Verdana"/>
              </a:rPr>
              <a:t>®</a:t>
            </a: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 Type II. – cloud provider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Zakladatelské audity, finanční kontrola … </a:t>
            </a:r>
          </a:p>
          <a:p>
            <a:pPr lvl="1"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Kontrola financování z EU</a:t>
            </a:r>
            <a:endParaRPr lang="cs-CZ">
              <a:solidFill>
                <a:srgbClr val="009EE0"/>
              </a:solidFill>
              <a:latin typeface="Verdana"/>
              <a:ea typeface="Verdana"/>
            </a:endParaRPr>
          </a:p>
        </p:txBody>
      </p:sp>
      <p:pic>
        <p:nvPicPr>
          <p:cNvPr id="5" name="Grafický objekt 4" descr="Brouk pod lupou se souvislou výplní">
            <a:extLst>
              <a:ext uri="{FF2B5EF4-FFF2-40B4-BE49-F238E27FC236}">
                <a16:creationId xmlns:a16="http://schemas.microsoft.com/office/drawing/2014/main" id="{F1D21724-436C-41A6-0697-5223FA16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348324" flipH="1">
            <a:off x="9106755" y="1906397"/>
            <a:ext cx="3686176" cy="36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571AC0-6C81-12F8-679D-6C8DE0DEC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488F1F-4016-20AE-8226-F84332DF2C6E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Jak budovat cloud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05A3B59-4DD9-385D-EFD4-706A5F0CF795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F35E6-D70F-04D5-8B3E-7AE664462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4707" r="2189" b="27222"/>
          <a:stretch/>
        </p:blipFill>
        <p:spPr>
          <a:xfrm flipH="1">
            <a:off x="1" y="1756800"/>
            <a:ext cx="12191999" cy="4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24015-5E7B-52E0-E8CE-532C435A7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E483CB6-935A-98B9-5ADB-495766517B91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Shrnutí</a:t>
            </a: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027CDDF-9923-8048-B78D-8CB6E2A845AE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85333-2E9C-4F97-09C2-169CD2A24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4707" r="2189" b="27222"/>
          <a:stretch/>
        </p:blipFill>
        <p:spPr>
          <a:xfrm flipH="1">
            <a:off x="1" y="1756800"/>
            <a:ext cx="12191999" cy="4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2836-B568-8416-0154-F4034C206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Šipka: pětiúhelník 41">
            <a:extLst>
              <a:ext uri="{FF2B5EF4-FFF2-40B4-BE49-F238E27FC236}">
                <a16:creationId xmlns:a16="http://schemas.microsoft.com/office/drawing/2014/main" id="{E53DE088-6509-1237-0061-1D57D33A6BEE}"/>
              </a:ext>
            </a:extLst>
          </p:cNvPr>
          <p:cNvSpPr/>
          <p:nvPr/>
        </p:nvSpPr>
        <p:spPr>
          <a:xfrm>
            <a:off x="0" y="1581627"/>
            <a:ext cx="12192000" cy="917116"/>
          </a:xfrm>
          <a:prstGeom prst="homePlate">
            <a:avLst/>
          </a:prstGeom>
          <a:solidFill>
            <a:srgbClr val="009EE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7B1286-8C6A-4E39-1A53-2784B50FC8AA}"/>
              </a:ext>
            </a:extLst>
          </p:cNvPr>
          <p:cNvSpPr txBox="1"/>
          <p:nvPr/>
        </p:nvSpPr>
        <p:spPr>
          <a:xfrm>
            <a:off x="516982" y="339493"/>
            <a:ext cx="11168724" cy="686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b="1">
                <a:solidFill>
                  <a:srgbClr val="009EE0"/>
                </a:solidFill>
                <a:latin typeface="Verdana"/>
                <a:ea typeface="Verdana"/>
              </a:rPr>
              <a:t>Klíčové kroky</a:t>
            </a: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 pro spuštění státní části </a:t>
            </a:r>
            <a:r>
              <a:rPr lang="cs-CZ" sz="3600" err="1">
                <a:solidFill>
                  <a:srgbClr val="009EE0"/>
                </a:solidFill>
                <a:latin typeface="Verdana"/>
                <a:ea typeface="Verdana"/>
              </a:rPr>
              <a:t>eGC</a:t>
            </a:r>
            <a:endParaRPr lang="cs-CZ" sz="3600">
              <a:solidFill>
                <a:srgbClr val="009EE0"/>
              </a:solidFill>
              <a:latin typeface="Verdana"/>
              <a:ea typeface="Verdana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ABC9375-8FE9-40D8-818A-1AC51B944892}"/>
              </a:ext>
            </a:extLst>
          </p:cNvPr>
          <p:cNvSpPr txBox="1">
            <a:spLocks/>
          </p:cNvSpPr>
          <p:nvPr/>
        </p:nvSpPr>
        <p:spPr>
          <a:xfrm>
            <a:off x="1320636" y="1809222"/>
            <a:ext cx="10354381" cy="6895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9EE0"/>
              </a:buClr>
              <a:buNone/>
            </a:pPr>
            <a:r>
              <a:rPr lang="cs-CZ" b="1">
                <a:latin typeface="Verdana"/>
                <a:ea typeface="Verdana"/>
              </a:rPr>
              <a:t>Vytvoření strategie a implementačního plánu projektu</a:t>
            </a:r>
            <a:endParaRPr lang="cs-CZ" b="1"/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26903920-EF25-6FCE-168A-0677B54D60CB}"/>
              </a:ext>
            </a:extLst>
          </p:cNvPr>
          <p:cNvGrpSpPr/>
          <p:nvPr/>
        </p:nvGrpSpPr>
        <p:grpSpPr>
          <a:xfrm>
            <a:off x="0" y="2536870"/>
            <a:ext cx="12192000" cy="917116"/>
            <a:chOff x="0" y="2519745"/>
            <a:chExt cx="12192000" cy="917116"/>
          </a:xfrm>
        </p:grpSpPr>
        <p:sp>
          <p:nvSpPr>
            <p:cNvPr id="43" name="Šipka: pětiúhelník 42">
              <a:extLst>
                <a:ext uri="{FF2B5EF4-FFF2-40B4-BE49-F238E27FC236}">
                  <a16:creationId xmlns:a16="http://schemas.microsoft.com/office/drawing/2014/main" id="{9CF6E2F1-2E1B-B076-99D6-0B658842193F}"/>
                </a:ext>
              </a:extLst>
            </p:cNvPr>
            <p:cNvSpPr/>
            <p:nvPr/>
          </p:nvSpPr>
          <p:spPr>
            <a:xfrm>
              <a:off x="0" y="2519745"/>
              <a:ext cx="12192000" cy="917116"/>
            </a:xfrm>
            <a:prstGeom prst="homePlate">
              <a:avLst/>
            </a:prstGeom>
            <a:solidFill>
              <a:srgbClr val="009EE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Content Placeholder 1">
              <a:extLst>
                <a:ext uri="{FF2B5EF4-FFF2-40B4-BE49-F238E27FC236}">
                  <a16:creationId xmlns:a16="http://schemas.microsoft.com/office/drawing/2014/main" id="{EAF59DC8-35EC-DC7D-5375-3DDF32B9C513}"/>
                </a:ext>
              </a:extLst>
            </p:cNvPr>
            <p:cNvSpPr txBox="1">
              <a:spLocks/>
            </p:cNvSpPr>
            <p:nvPr/>
          </p:nvSpPr>
          <p:spPr>
            <a:xfrm>
              <a:off x="1320637" y="2761649"/>
              <a:ext cx="9100574" cy="670629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b="1">
                  <a:latin typeface="Verdana"/>
                  <a:ea typeface="Verdana"/>
                </a:rPr>
                <a:t>Plán kapacit a katalog služeb cloudu</a:t>
              </a:r>
            </a:p>
          </p:txBody>
        </p:sp>
        <p:sp>
          <p:nvSpPr>
            <p:cNvPr id="29" name="Content Placeholder 1">
              <a:extLst>
                <a:ext uri="{FF2B5EF4-FFF2-40B4-BE49-F238E27FC236}">
                  <a16:creationId xmlns:a16="http://schemas.microsoft.com/office/drawing/2014/main" id="{9B22D14B-E688-2CF4-E43E-AEDFA7E07136}"/>
                </a:ext>
              </a:extLst>
            </p:cNvPr>
            <p:cNvSpPr txBox="1">
              <a:spLocks/>
            </p:cNvSpPr>
            <p:nvPr/>
          </p:nvSpPr>
          <p:spPr>
            <a:xfrm>
              <a:off x="516982" y="2704088"/>
              <a:ext cx="801936" cy="732772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sz="3200" b="1"/>
                <a:t>2</a:t>
              </a:r>
              <a:r>
                <a:rPr lang="en-US" sz="3200" b="1"/>
                <a:t>.</a:t>
              </a:r>
              <a:endParaRPr lang="cs-CZ" sz="3200" b="1"/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757661CE-27D2-E754-877D-A77C5D97E3AF}"/>
              </a:ext>
            </a:extLst>
          </p:cNvPr>
          <p:cNvGrpSpPr/>
          <p:nvPr/>
        </p:nvGrpSpPr>
        <p:grpSpPr>
          <a:xfrm>
            <a:off x="0" y="3486384"/>
            <a:ext cx="12192000" cy="917116"/>
            <a:chOff x="0" y="3454393"/>
            <a:chExt cx="12192000" cy="917116"/>
          </a:xfrm>
        </p:grpSpPr>
        <p:sp>
          <p:nvSpPr>
            <p:cNvPr id="30" name="Šipka: pětiúhelník 29">
              <a:extLst>
                <a:ext uri="{FF2B5EF4-FFF2-40B4-BE49-F238E27FC236}">
                  <a16:creationId xmlns:a16="http://schemas.microsoft.com/office/drawing/2014/main" id="{4F3D1164-0222-F146-F903-0A6E3EE502C4}"/>
                </a:ext>
              </a:extLst>
            </p:cNvPr>
            <p:cNvSpPr/>
            <p:nvPr/>
          </p:nvSpPr>
          <p:spPr>
            <a:xfrm>
              <a:off x="0" y="3454393"/>
              <a:ext cx="12192000" cy="917116"/>
            </a:xfrm>
            <a:prstGeom prst="homePlate">
              <a:avLst/>
            </a:prstGeom>
            <a:solidFill>
              <a:srgbClr val="009EE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Content Placeholder 1">
              <a:extLst>
                <a:ext uri="{FF2B5EF4-FFF2-40B4-BE49-F238E27FC236}">
                  <a16:creationId xmlns:a16="http://schemas.microsoft.com/office/drawing/2014/main" id="{530455D6-FC7B-02A7-8235-D33DAA97F66C}"/>
                </a:ext>
              </a:extLst>
            </p:cNvPr>
            <p:cNvSpPr txBox="1">
              <a:spLocks/>
            </p:cNvSpPr>
            <p:nvPr/>
          </p:nvSpPr>
          <p:spPr>
            <a:xfrm>
              <a:off x="1320637" y="3700880"/>
              <a:ext cx="9100574" cy="670629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b="1">
                  <a:latin typeface="Verdana"/>
                  <a:ea typeface="Verdana"/>
                </a:rPr>
                <a:t>Určení poskytovaných služeb</a:t>
              </a:r>
              <a:endParaRPr lang="cs-CZ" b="1"/>
            </a:p>
          </p:txBody>
        </p:sp>
        <p:sp>
          <p:nvSpPr>
            <p:cNvPr id="32" name="Content Placeholder 1">
              <a:extLst>
                <a:ext uri="{FF2B5EF4-FFF2-40B4-BE49-F238E27FC236}">
                  <a16:creationId xmlns:a16="http://schemas.microsoft.com/office/drawing/2014/main" id="{2B880479-074B-4753-5265-B7A60A1847D8}"/>
                </a:ext>
              </a:extLst>
            </p:cNvPr>
            <p:cNvSpPr txBox="1">
              <a:spLocks/>
            </p:cNvSpPr>
            <p:nvPr/>
          </p:nvSpPr>
          <p:spPr>
            <a:xfrm>
              <a:off x="516982" y="3652485"/>
              <a:ext cx="801936" cy="719023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sz="3200" b="1"/>
                <a:t>3</a:t>
              </a:r>
              <a:r>
                <a:rPr lang="en-US" sz="3200" b="1"/>
                <a:t>.</a:t>
              </a:r>
              <a:endParaRPr lang="cs-CZ" sz="3200" b="1"/>
            </a:p>
          </p:txBody>
        </p: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F37354F8-5C44-BE89-CCA6-BA0D117AC5A0}"/>
              </a:ext>
            </a:extLst>
          </p:cNvPr>
          <p:cNvGrpSpPr/>
          <p:nvPr/>
        </p:nvGrpSpPr>
        <p:grpSpPr>
          <a:xfrm>
            <a:off x="0" y="4435898"/>
            <a:ext cx="12192000" cy="917116"/>
            <a:chOff x="0" y="4419903"/>
            <a:chExt cx="12192000" cy="917116"/>
          </a:xfrm>
        </p:grpSpPr>
        <p:sp>
          <p:nvSpPr>
            <p:cNvPr id="36" name="Šipka: pětiúhelník 35">
              <a:extLst>
                <a:ext uri="{FF2B5EF4-FFF2-40B4-BE49-F238E27FC236}">
                  <a16:creationId xmlns:a16="http://schemas.microsoft.com/office/drawing/2014/main" id="{35455FB1-904E-9386-37C6-168183F6B9B1}"/>
                </a:ext>
              </a:extLst>
            </p:cNvPr>
            <p:cNvSpPr/>
            <p:nvPr/>
          </p:nvSpPr>
          <p:spPr>
            <a:xfrm>
              <a:off x="0" y="4419903"/>
              <a:ext cx="12192000" cy="917116"/>
            </a:xfrm>
            <a:prstGeom prst="homePlate">
              <a:avLst/>
            </a:prstGeom>
            <a:solidFill>
              <a:srgbClr val="009EE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Content Placeholder 1">
              <a:extLst>
                <a:ext uri="{FF2B5EF4-FFF2-40B4-BE49-F238E27FC236}">
                  <a16:creationId xmlns:a16="http://schemas.microsoft.com/office/drawing/2014/main" id="{F3E59ABA-370A-1D72-9B83-77BDCE0B68CC}"/>
                </a:ext>
              </a:extLst>
            </p:cNvPr>
            <p:cNvSpPr txBox="1">
              <a:spLocks/>
            </p:cNvSpPr>
            <p:nvPr/>
          </p:nvSpPr>
          <p:spPr>
            <a:xfrm>
              <a:off x="1358790" y="4646167"/>
              <a:ext cx="10418682" cy="690852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b="1">
                  <a:latin typeface="Verdana"/>
                  <a:ea typeface="Verdana"/>
                </a:rPr>
                <a:t>Vytvoření operačního a finančního modelu fungování</a:t>
              </a:r>
              <a:endParaRPr lang="cs-CZ" b="1"/>
            </a:p>
          </p:txBody>
        </p:sp>
        <p:sp>
          <p:nvSpPr>
            <p:cNvPr id="38" name="Content Placeholder 1">
              <a:extLst>
                <a:ext uri="{FF2B5EF4-FFF2-40B4-BE49-F238E27FC236}">
                  <a16:creationId xmlns:a16="http://schemas.microsoft.com/office/drawing/2014/main" id="{7AA245C4-4CFE-43FE-38B2-BAB9AF7004A6}"/>
                </a:ext>
              </a:extLst>
            </p:cNvPr>
            <p:cNvSpPr txBox="1">
              <a:spLocks/>
            </p:cNvSpPr>
            <p:nvPr/>
          </p:nvSpPr>
          <p:spPr>
            <a:xfrm>
              <a:off x="516982" y="4575648"/>
              <a:ext cx="801936" cy="761371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sz="3200" b="1"/>
                <a:t>4</a:t>
              </a:r>
              <a:r>
                <a:rPr lang="en-US" sz="3200" b="1"/>
                <a:t>.</a:t>
              </a:r>
              <a:endParaRPr lang="cs-CZ" sz="3200" b="1"/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2D192A89-0582-28FF-8954-87191A9D2184}"/>
              </a:ext>
            </a:extLst>
          </p:cNvPr>
          <p:cNvGrpSpPr/>
          <p:nvPr/>
        </p:nvGrpSpPr>
        <p:grpSpPr>
          <a:xfrm>
            <a:off x="0" y="5385413"/>
            <a:ext cx="12192000" cy="917116"/>
            <a:chOff x="0" y="5385413"/>
            <a:chExt cx="12192000" cy="917116"/>
          </a:xfrm>
        </p:grpSpPr>
        <p:sp>
          <p:nvSpPr>
            <p:cNvPr id="39" name="Šipka: pětiúhelník 38">
              <a:extLst>
                <a:ext uri="{FF2B5EF4-FFF2-40B4-BE49-F238E27FC236}">
                  <a16:creationId xmlns:a16="http://schemas.microsoft.com/office/drawing/2014/main" id="{42BC30D1-4643-4ADC-15AA-5BCA99F05AEF}"/>
                </a:ext>
              </a:extLst>
            </p:cNvPr>
            <p:cNvSpPr/>
            <p:nvPr/>
          </p:nvSpPr>
          <p:spPr>
            <a:xfrm>
              <a:off x="0" y="5385413"/>
              <a:ext cx="12192000" cy="917116"/>
            </a:xfrm>
            <a:prstGeom prst="homePlate">
              <a:avLst/>
            </a:prstGeom>
            <a:solidFill>
              <a:srgbClr val="009EE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Content Placeholder 1">
              <a:extLst>
                <a:ext uri="{FF2B5EF4-FFF2-40B4-BE49-F238E27FC236}">
                  <a16:creationId xmlns:a16="http://schemas.microsoft.com/office/drawing/2014/main" id="{21C78738-4A6F-E5C3-E612-5389261EA0A4}"/>
                </a:ext>
              </a:extLst>
            </p:cNvPr>
            <p:cNvSpPr txBox="1">
              <a:spLocks/>
            </p:cNvSpPr>
            <p:nvPr/>
          </p:nvSpPr>
          <p:spPr>
            <a:xfrm>
              <a:off x="1320637" y="5602155"/>
              <a:ext cx="9100574" cy="700374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b="1">
                  <a:latin typeface="Verdana"/>
                  <a:ea typeface="Verdana"/>
                </a:rPr>
                <a:t>Řízení migrace</a:t>
              </a:r>
              <a:endParaRPr lang="cs-CZ" b="1"/>
            </a:p>
          </p:txBody>
        </p:sp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D9FB42F3-DB91-B6DB-0E6D-89AA0E8DAAF7}"/>
                </a:ext>
              </a:extLst>
            </p:cNvPr>
            <p:cNvSpPr txBox="1">
              <a:spLocks/>
            </p:cNvSpPr>
            <p:nvPr/>
          </p:nvSpPr>
          <p:spPr>
            <a:xfrm>
              <a:off x="516982" y="5535429"/>
              <a:ext cx="801936" cy="767100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009EE0"/>
                </a:buClr>
                <a:buNone/>
              </a:pPr>
              <a:r>
                <a:rPr lang="cs-CZ" sz="3200" b="1"/>
                <a:t>5</a:t>
              </a:r>
              <a:r>
                <a:rPr lang="en-US" sz="3200" b="1"/>
                <a:t>.</a:t>
              </a:r>
              <a:endParaRPr lang="cs-CZ" sz="3200" b="1"/>
            </a:p>
          </p:txBody>
        </p:sp>
      </p:grp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12782BDA-3892-C148-DE9B-AA80113902C8}"/>
              </a:ext>
            </a:extLst>
          </p:cNvPr>
          <p:cNvSpPr txBox="1">
            <a:spLocks/>
          </p:cNvSpPr>
          <p:nvPr/>
        </p:nvSpPr>
        <p:spPr>
          <a:xfrm>
            <a:off x="516982" y="1748224"/>
            <a:ext cx="801936" cy="75624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9EE0"/>
              </a:buClr>
              <a:buNone/>
            </a:pPr>
            <a:r>
              <a:rPr lang="en-US" sz="3200" b="1"/>
              <a:t>1.</a:t>
            </a:r>
            <a:endParaRPr lang="cs-CZ" sz="3200" b="1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EFDAE6AC-1CA4-EDB8-0B0F-3596F71E48AE}"/>
              </a:ext>
            </a:extLst>
          </p:cNvPr>
          <p:cNvSpPr/>
          <p:nvPr/>
        </p:nvSpPr>
        <p:spPr>
          <a:xfrm flipH="1">
            <a:off x="0" y="0"/>
            <a:ext cx="230372" cy="685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0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108D-A703-614F-4FA9-8166444DC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C4798E-21A4-9E64-34B2-F17161A9F98D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38D35F9-1F8D-C3DF-9E99-EA7E5EB6B159}"/>
              </a:ext>
            </a:extLst>
          </p:cNvPr>
          <p:cNvSpPr txBox="1">
            <a:spLocks/>
          </p:cNvSpPr>
          <p:nvPr/>
        </p:nvSpPr>
        <p:spPr>
          <a:xfrm>
            <a:off x="567490" y="1736400"/>
            <a:ext cx="9749855" cy="43881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800">
                <a:latin typeface="Verdana"/>
                <a:ea typeface="Verdana"/>
              </a:rPr>
              <a:t>Cloud a </a:t>
            </a:r>
            <a:r>
              <a:rPr lang="cs-CZ" sz="2800" err="1">
                <a:latin typeface="Verdana"/>
                <a:ea typeface="Verdana"/>
              </a:rPr>
              <a:t>multi</a:t>
            </a:r>
            <a:r>
              <a:rPr lang="cs-CZ" sz="2800">
                <a:latin typeface="Verdana"/>
                <a:ea typeface="Verdana"/>
              </a:rPr>
              <a:t>-cloud je </a:t>
            </a: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finančně, technologicky a personálně náročná záležitost</a:t>
            </a:r>
            <a:r>
              <a:rPr lang="cs-CZ" sz="2800">
                <a:latin typeface="Verdana"/>
                <a:ea typeface="Verdana"/>
              </a:rPr>
              <a:t>…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Bezpečnost</a:t>
            </a:r>
            <a:r>
              <a:rPr lang="cs-CZ" sz="2800">
                <a:latin typeface="Verdana"/>
                <a:ea typeface="Verdana"/>
              </a:rPr>
              <a:t> a zase bezpečnost…</a:t>
            </a:r>
          </a:p>
          <a:p>
            <a:pPr fontAlgn="base">
              <a:lnSpc>
                <a:spcPct val="130000"/>
              </a:lnSpc>
              <a:spcAft>
                <a:spcPts val="1200"/>
              </a:spcAft>
              <a:buClr>
                <a:srgbClr val="009EE0"/>
              </a:buClr>
            </a:pPr>
            <a:r>
              <a:rPr lang="cs-CZ" sz="2800">
                <a:latin typeface="Verdana"/>
                <a:ea typeface="Verdana"/>
              </a:rPr>
              <a:t>…a pak další </a:t>
            </a:r>
            <a:r>
              <a:rPr lang="cs-CZ" sz="2800" b="1">
                <a:solidFill>
                  <a:srgbClr val="009EE0"/>
                </a:solidFill>
                <a:latin typeface="Verdana"/>
                <a:ea typeface="Verdana"/>
              </a:rPr>
              <a:t>legislativa</a:t>
            </a:r>
            <a:r>
              <a:rPr lang="cs-CZ" sz="2800">
                <a:latin typeface="Verdana"/>
                <a:ea typeface="Verdana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9EE0"/>
              </a:buClr>
            </a:pP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A41727-B930-FAD1-006B-85053DAC225E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Co byste si měli odnést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32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067970-6DAC-8BC4-7872-9F155937E67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235246-37B2-D424-164A-1FC6A3461BA4}"/>
              </a:ext>
            </a:extLst>
          </p:cNvPr>
          <p:cNvSpPr txBox="1"/>
          <p:nvPr/>
        </p:nvSpPr>
        <p:spPr>
          <a:xfrm>
            <a:off x="515998" y="180837"/>
            <a:ext cx="11168724" cy="707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>
                <a:solidFill>
                  <a:srgbClr val="009EE0"/>
                </a:solidFill>
                <a:latin typeface="Verdana"/>
                <a:ea typeface="Verdana"/>
              </a:rPr>
              <a:t>Určitě si dnes </a:t>
            </a:r>
            <a:r>
              <a:rPr lang="cs-CZ" sz="3600" b="1">
                <a:solidFill>
                  <a:srgbClr val="009EE0"/>
                </a:solidFill>
                <a:latin typeface="Verdana"/>
                <a:ea typeface="Verdana"/>
              </a:rPr>
              <a:t>nenechte ujít</a:t>
            </a:r>
            <a:endParaRPr lang="cs-CZ" b="1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0E4D49A-D804-6DA6-3302-F7276D343A62}"/>
              </a:ext>
            </a:extLst>
          </p:cNvPr>
          <p:cNvSpPr txBox="1">
            <a:spLocks/>
          </p:cNvSpPr>
          <p:nvPr/>
        </p:nvSpPr>
        <p:spPr>
          <a:xfrm>
            <a:off x="773819" y="1183221"/>
            <a:ext cx="11161165" cy="684277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E0"/>
              </a:buClr>
              <a:buNone/>
            </a:pPr>
            <a:endParaRPr lang="cs-CZ" sz="2200" b="1">
              <a:cs typeface="Times New Roman"/>
            </a:endParaRPr>
          </a:p>
          <a:p>
            <a:pPr marL="0" indent="0">
              <a:buClr>
                <a:srgbClr val="009EE0"/>
              </a:buClr>
              <a:buNone/>
            </a:pPr>
            <a:endParaRPr lang="cs-CZ" sz="2200">
              <a:cs typeface="Times New Roman"/>
            </a:endParaRPr>
          </a:p>
          <a:p>
            <a:pPr marL="0" indent="0">
              <a:buClr>
                <a:srgbClr val="009EE0"/>
              </a:buClr>
              <a:buNone/>
            </a:pPr>
            <a:r>
              <a:rPr lang="cs-CZ" sz="2200" b="1">
                <a:latin typeface="Verdana"/>
                <a:ea typeface="Verdana"/>
                <a:cs typeface="Times New Roman"/>
              </a:rPr>
              <a:t>16:40</a:t>
            </a:r>
          </a:p>
          <a:p>
            <a:pPr marL="0" indent="0">
              <a:buNone/>
            </a:pPr>
            <a:r>
              <a:rPr lang="cs-CZ" sz="2200">
                <a:solidFill>
                  <a:srgbClr val="252525"/>
                </a:solidFill>
                <a:latin typeface="Verdana"/>
                <a:ea typeface="Open Sans"/>
                <a:cs typeface="Open Sans"/>
              </a:rPr>
              <a:t>PŘIPRAVENI NA BUDOUCNOST: HYBRIDNÍ CLOUD VE STÁTNÍ SPRÁVĚ</a:t>
            </a:r>
            <a:endParaRPr lang="cs-CZ" sz="2200" b="1">
              <a:solidFill>
                <a:srgbClr val="006197"/>
              </a:solidFill>
              <a:latin typeface="Open Sans"/>
              <a:ea typeface="Open Sans"/>
              <a:cs typeface="Open Sans"/>
            </a:endParaRPr>
          </a:p>
          <a:p>
            <a:pPr>
              <a:buNone/>
            </a:pPr>
            <a:endParaRPr lang="cs-CZ" sz="2000">
              <a:solidFill>
                <a:srgbClr val="252525"/>
              </a:solidFill>
              <a:latin typeface="Open Sans"/>
              <a:ea typeface="Open Sans"/>
              <a:cs typeface="Open Sans"/>
            </a:endParaRPr>
          </a:p>
          <a:p>
            <a:pPr>
              <a:buNone/>
            </a:pPr>
            <a:r>
              <a:rPr lang="cs-CZ" sz="2000">
                <a:solidFill>
                  <a:srgbClr val="252525"/>
                </a:solidFill>
                <a:latin typeface="Open Sans"/>
                <a:ea typeface="Open Sans"/>
                <a:cs typeface="Open Sans"/>
              </a:rPr>
              <a:t>Pohled na moderní digitální transformaci v rámci fungování státní správy při využití </a:t>
            </a:r>
            <a:r>
              <a:rPr lang="cs-CZ" sz="2000" err="1">
                <a:solidFill>
                  <a:srgbClr val="252525"/>
                </a:solidFill>
                <a:latin typeface="Open Sans"/>
                <a:ea typeface="Open Sans"/>
                <a:cs typeface="Open Sans"/>
              </a:rPr>
              <a:t>multi</a:t>
            </a:r>
            <a:r>
              <a:rPr lang="cs-CZ" sz="2000">
                <a:solidFill>
                  <a:srgbClr val="252525"/>
                </a:solidFill>
                <a:latin typeface="Open Sans"/>
                <a:ea typeface="Open Sans"/>
                <a:cs typeface="Open Sans"/>
              </a:rPr>
              <a:t> cloudu. Výhody, doporučení i nástrahy.</a:t>
            </a:r>
            <a:endParaRPr lang="cs-CZ" sz="2000">
              <a:latin typeface="Open Sans"/>
              <a:ea typeface="Open Sans"/>
              <a:cs typeface="Open Sans"/>
            </a:endParaRPr>
          </a:p>
          <a:p>
            <a:pPr>
              <a:buClr>
                <a:srgbClr val="009EE0"/>
              </a:buClr>
            </a:pPr>
            <a:endParaRPr lang="cs-CZ" sz="2200">
              <a:latin typeface="Verdana"/>
              <a:ea typeface="Verdana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8EF1012-B749-5C4B-A592-791F7AEC9D14}"/>
              </a:ext>
            </a:extLst>
          </p:cNvPr>
          <p:cNvSpPr txBox="1">
            <a:spLocks/>
          </p:cNvSpPr>
          <p:nvPr/>
        </p:nvSpPr>
        <p:spPr>
          <a:xfrm rot="16200000">
            <a:off x="-210867" y="2532726"/>
            <a:ext cx="2152195" cy="109053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600" i="1">
                <a:latin typeface="Verdana"/>
                <a:ea typeface="Verdana"/>
                <a:cs typeface="Times New Roman"/>
              </a:rPr>
              <a:t>Zámecký sál </a:t>
            </a:r>
            <a:endParaRPr lang="cs-CZ" sz="1600" b="1" i="1"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4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79D56D8-FF69-9C56-FC2F-19BBCF000D0B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O nás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58F77D-B7CB-64B9-0A54-3A72C016F5E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B9EBB2D-3B15-65D1-1820-5F93CC89908B}"/>
              </a:ext>
            </a:extLst>
          </p:cNvPr>
          <p:cNvSpPr txBox="1">
            <a:spLocks/>
          </p:cNvSpPr>
          <p:nvPr/>
        </p:nvSpPr>
        <p:spPr>
          <a:xfrm>
            <a:off x="2621343" y="1841611"/>
            <a:ext cx="7161309" cy="4427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  <a:buNone/>
            </a:pPr>
            <a:r>
              <a:rPr lang="cs-CZ" sz="3600" b="1">
                <a:solidFill>
                  <a:srgbClr val="004666"/>
                </a:solidFill>
              </a:rPr>
              <a:t>Pavlína Havelková</a:t>
            </a:r>
          </a:p>
          <a:p>
            <a:pPr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</a:pPr>
            <a:r>
              <a:rPr lang="cs-CZ" sz="1800">
                <a:solidFill>
                  <a:srgbClr val="004666"/>
                </a:solidFill>
              </a:rPr>
              <a:t>Vedoucí odboru Kompetenční centrum KB</a:t>
            </a:r>
          </a:p>
          <a:p>
            <a:pPr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</a:pPr>
            <a:r>
              <a:rPr lang="cs-CZ" sz="1800">
                <a:solidFill>
                  <a:srgbClr val="004666"/>
                </a:solidFill>
              </a:rPr>
              <a:t>Manažer KB dle </a:t>
            </a:r>
            <a:r>
              <a:rPr lang="cs-CZ" sz="1800" err="1">
                <a:solidFill>
                  <a:srgbClr val="004666"/>
                </a:solidFill>
              </a:rPr>
              <a:t>ZoKB</a:t>
            </a:r>
            <a:endParaRPr lang="cs-CZ" sz="1800">
              <a:solidFill>
                <a:srgbClr val="009EE0"/>
              </a:solidFill>
            </a:endParaRPr>
          </a:p>
          <a:p>
            <a:pPr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</a:pPr>
            <a:r>
              <a:rPr lang="cs-CZ" sz="1800" b="1">
                <a:solidFill>
                  <a:srgbClr val="009EE0"/>
                </a:solidFill>
              </a:rPr>
              <a:t>pavlina.havelkova@spcss.cz</a:t>
            </a: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9EE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4F54AA-1733-2BF5-27E9-7F3DF3101824}"/>
              </a:ext>
            </a:extLst>
          </p:cNvPr>
          <p:cNvSpPr txBox="1">
            <a:spLocks/>
          </p:cNvSpPr>
          <p:nvPr/>
        </p:nvSpPr>
        <p:spPr>
          <a:xfrm>
            <a:off x="2621343" y="4055467"/>
            <a:ext cx="7161309" cy="4427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  <a:buNone/>
            </a:pPr>
            <a:r>
              <a:rPr lang="cs-CZ" sz="3600" b="1">
                <a:solidFill>
                  <a:srgbClr val="004666"/>
                </a:solidFill>
              </a:rPr>
              <a:t>Arnošt Sarvaš</a:t>
            </a:r>
          </a:p>
          <a:p>
            <a:pPr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</a:pPr>
            <a:r>
              <a:rPr lang="cs-CZ" sz="1800">
                <a:solidFill>
                  <a:srgbClr val="004666"/>
                </a:solidFill>
              </a:rPr>
              <a:t>Vedoucí odboru řízení rizik KB</a:t>
            </a:r>
          </a:p>
          <a:p>
            <a:pPr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</a:pPr>
            <a:r>
              <a:rPr lang="cs-CZ" sz="1800">
                <a:solidFill>
                  <a:srgbClr val="004666"/>
                </a:solidFill>
              </a:rPr>
              <a:t>Risk guru</a:t>
            </a:r>
            <a:endParaRPr lang="cs-CZ" sz="1800">
              <a:solidFill>
                <a:srgbClr val="009EE0"/>
              </a:solidFill>
            </a:endParaRPr>
          </a:p>
          <a:p>
            <a:pPr fontAlgn="base">
              <a:lnSpc>
                <a:spcPct val="112000"/>
              </a:lnSpc>
              <a:spcBef>
                <a:spcPts val="600"/>
              </a:spcBef>
              <a:buClr>
                <a:srgbClr val="009EE0"/>
              </a:buClr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</a:rPr>
              <a:t>arnost.sarvas@spcss.cz</a:t>
            </a:r>
          </a:p>
        </p:txBody>
      </p:sp>
      <p:pic>
        <p:nvPicPr>
          <p:cNvPr id="9" name="Obrázek 8" descr="Obsah obrázku Lidská tvář, oblečení, osoba, obojek&#10;&#10;Popis byl vytvořen automaticky">
            <a:extLst>
              <a:ext uri="{FF2B5EF4-FFF2-40B4-BE49-F238E27FC236}">
                <a16:creationId xmlns:a16="http://schemas.microsoft.com/office/drawing/2014/main" id="{1C33F947-DCFD-BAFE-9CDB-8547E98B9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b="6518"/>
          <a:stretch/>
        </p:blipFill>
        <p:spPr>
          <a:xfrm>
            <a:off x="768798" y="4164928"/>
            <a:ext cx="1595167" cy="1756340"/>
          </a:xfrm>
          <a:prstGeom prst="rect">
            <a:avLst/>
          </a:prstGeom>
        </p:spPr>
      </p:pic>
      <p:pic>
        <p:nvPicPr>
          <p:cNvPr id="11" name="Obrázek 10" descr="Obsah obrázku Lidská tvář, osoba, oblečení, zeď&#10;&#10;Popis byl vytvořen automaticky">
            <a:extLst>
              <a:ext uri="{FF2B5EF4-FFF2-40B4-BE49-F238E27FC236}">
                <a16:creationId xmlns:a16="http://schemas.microsoft.com/office/drawing/2014/main" id="{A79F8759-CD08-1D7A-43C7-D1CC838A7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t="9855" r="13239"/>
          <a:stretch/>
        </p:blipFill>
        <p:spPr>
          <a:xfrm>
            <a:off x="768799" y="1944046"/>
            <a:ext cx="1532865" cy="16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jídlo, léčivo, Farmaceutické léčivo&#10;&#10;Popis byl vytvořen automaticky">
            <a:extLst>
              <a:ext uri="{FF2B5EF4-FFF2-40B4-BE49-F238E27FC236}">
                <a16:creationId xmlns:a16="http://schemas.microsoft.com/office/drawing/2014/main" id="{658CBD95-1581-F76C-0D1D-712020DD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989" r="14309" b="14943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458DE38-F67F-9844-DBF5-63EBECCB9CEF}"/>
              </a:ext>
            </a:extLst>
          </p:cNvPr>
          <p:cNvSpPr/>
          <p:nvPr/>
        </p:nvSpPr>
        <p:spPr>
          <a:xfrm rot="10800000" flipH="1">
            <a:off x="0" y="0"/>
            <a:ext cx="12192000" cy="6858001"/>
          </a:xfrm>
          <a:prstGeom prst="rect">
            <a:avLst/>
          </a:prstGeom>
          <a:gradFill>
            <a:gsLst>
              <a:gs pos="3000">
                <a:srgbClr val="004666">
                  <a:alpha val="99000"/>
                </a:srgbClr>
              </a:gs>
              <a:gs pos="100000">
                <a:srgbClr val="004666">
                  <a:alpha val="68000"/>
                </a:srgbClr>
              </a:gs>
              <a:gs pos="51000">
                <a:srgbClr val="004666">
                  <a:alpha val="5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88876D-6B49-2A6F-2FB1-E31A939EC050}"/>
              </a:ext>
            </a:extLst>
          </p:cNvPr>
          <p:cNvSpPr txBox="1"/>
          <p:nvPr/>
        </p:nvSpPr>
        <p:spPr>
          <a:xfrm>
            <a:off x="2884719" y="178542"/>
            <a:ext cx="6422564" cy="73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Sledujte nás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507AED-E9B8-584E-3222-6CFE3F1CC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8" y="5353673"/>
            <a:ext cx="2508069" cy="11035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DFFD915-B0E6-5560-D0E8-F09B7ED9DA6F}"/>
              </a:ext>
            </a:extLst>
          </p:cNvPr>
          <p:cNvSpPr txBox="1"/>
          <p:nvPr/>
        </p:nvSpPr>
        <p:spPr>
          <a:xfrm>
            <a:off x="6423239" y="5389742"/>
            <a:ext cx="4979461" cy="1103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Poskytovatel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ICT a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cloudových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služeb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, 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včetně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kybernetické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bezpečnosti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,</a:t>
            </a:r>
            <a:br>
              <a:rPr lang="cs-CZ">
                <a:solidFill>
                  <a:schemeClr val="bg1"/>
                </a:solidFill>
                <a:latin typeface="Verdana"/>
                <a:ea typeface="Verdana"/>
                <a:cs typeface="Arial"/>
              </a:rPr>
            </a:b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pro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státní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správu</a:t>
            </a:r>
            <a:endParaRPr lang="cs-CZ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95AF80D-D619-2DE2-E9DA-7A41C76EFA19}"/>
              </a:ext>
            </a:extLst>
          </p:cNvPr>
          <p:cNvCxnSpPr>
            <a:cxnSpLocks/>
          </p:cNvCxnSpPr>
          <p:nvPr/>
        </p:nvCxnSpPr>
        <p:spPr>
          <a:xfrm flipV="1">
            <a:off x="6096000" y="5418000"/>
            <a:ext cx="0" cy="1440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8230A5C-ED55-5333-5D2E-99D3A2A5F719}"/>
              </a:ext>
            </a:extLst>
          </p:cNvPr>
          <p:cNvGrpSpPr/>
          <p:nvPr/>
        </p:nvGrpSpPr>
        <p:grpSpPr>
          <a:xfrm>
            <a:off x="862837" y="2672926"/>
            <a:ext cx="2615531" cy="1803244"/>
            <a:chOff x="643455" y="2203213"/>
            <a:chExt cx="2615529" cy="1803244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3D474C07-0CAF-940E-BB2A-10066B0DF143}"/>
                </a:ext>
              </a:extLst>
            </p:cNvPr>
            <p:cNvGrpSpPr/>
            <p:nvPr/>
          </p:nvGrpSpPr>
          <p:grpSpPr>
            <a:xfrm>
              <a:off x="643455" y="2203213"/>
              <a:ext cx="2615529" cy="721205"/>
              <a:chOff x="643455" y="2203213"/>
              <a:chExt cx="2615529" cy="721205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3E0F1531-D38D-F806-51C9-ED2DA5100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37779" y="2203213"/>
                <a:ext cx="721205" cy="721205"/>
              </a:xfrm>
              <a:prstGeom prst="rect">
                <a:avLst/>
              </a:prstGeom>
            </p:spPr>
          </p:pic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79B1EAB-9CA7-9BD8-78CC-9F81622A5397}"/>
                  </a:ext>
                </a:extLst>
              </p:cNvPr>
              <p:cNvSpPr txBox="1"/>
              <p:nvPr/>
            </p:nvSpPr>
            <p:spPr>
              <a:xfrm>
                <a:off x="643455" y="2277017"/>
                <a:ext cx="1864601" cy="5550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cs-CZ" sz="2200">
                    <a:solidFill>
                      <a:schemeClr val="bg1"/>
                    </a:solidFill>
                    <a:latin typeface="Verdana"/>
                    <a:ea typeface="Verdana"/>
                    <a:cs typeface="Arial"/>
                  </a:rPr>
                  <a:t>@spcss</a:t>
                </a:r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647E249-94AF-144F-F97D-72408E534930}"/>
                </a:ext>
              </a:extLst>
            </p:cNvPr>
            <p:cNvGrpSpPr/>
            <p:nvPr/>
          </p:nvGrpSpPr>
          <p:grpSpPr>
            <a:xfrm>
              <a:off x="643455" y="3285252"/>
              <a:ext cx="2615529" cy="721205"/>
              <a:chOff x="643455" y="3285252"/>
              <a:chExt cx="2615529" cy="721205"/>
            </a:xfrm>
          </p:grpSpPr>
          <p:pic>
            <p:nvPicPr>
              <p:cNvPr id="12" name="Grafický objekt 11">
                <a:extLst>
                  <a:ext uri="{FF2B5EF4-FFF2-40B4-BE49-F238E27FC236}">
                    <a16:creationId xmlns:a16="http://schemas.microsoft.com/office/drawing/2014/main" id="{0522390F-997F-5B95-B144-A12BB5367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37779" y="3285252"/>
                <a:ext cx="721205" cy="721205"/>
              </a:xfrm>
              <a:prstGeom prst="rect">
                <a:avLst/>
              </a:prstGeom>
            </p:spPr>
          </p:pic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18FACE7-E31C-D7F7-D54C-DD6F6AF1E493}"/>
                  </a:ext>
                </a:extLst>
              </p:cNvPr>
              <p:cNvSpPr txBox="1"/>
              <p:nvPr/>
            </p:nvSpPr>
            <p:spPr>
              <a:xfrm>
                <a:off x="643455" y="3368308"/>
                <a:ext cx="1864601" cy="5550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cs-CZ" sz="2200">
                    <a:solidFill>
                      <a:schemeClr val="bg1"/>
                    </a:solidFill>
                    <a:latin typeface="Verdana"/>
                    <a:ea typeface="Verdana"/>
                    <a:cs typeface="Arial"/>
                  </a:rPr>
                  <a:t>@spcss_sp</a:t>
                </a:r>
              </a:p>
            </p:txBody>
          </p:sp>
        </p:grp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8149609-EB43-8396-C439-7884498FB2C4}"/>
              </a:ext>
            </a:extLst>
          </p:cNvPr>
          <p:cNvGrpSpPr/>
          <p:nvPr/>
        </p:nvGrpSpPr>
        <p:grpSpPr>
          <a:xfrm>
            <a:off x="8743357" y="2672926"/>
            <a:ext cx="2585806" cy="1803245"/>
            <a:chOff x="7497804" y="2203213"/>
            <a:chExt cx="2585806" cy="1803245"/>
          </a:xfrm>
        </p:grpSpPr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DF1E1F44-C268-47D1-6B6E-C29CA957D8C8}"/>
                </a:ext>
              </a:extLst>
            </p:cNvPr>
            <p:cNvGrpSpPr/>
            <p:nvPr/>
          </p:nvGrpSpPr>
          <p:grpSpPr>
            <a:xfrm>
              <a:off x="7497804" y="2203213"/>
              <a:ext cx="2585806" cy="721205"/>
              <a:chOff x="7497804" y="2203213"/>
              <a:chExt cx="2585806" cy="721205"/>
            </a:xfrm>
          </p:grpSpPr>
          <p:pic>
            <p:nvPicPr>
              <p:cNvPr id="21" name="Grafický objekt 20">
                <a:extLst>
                  <a:ext uri="{FF2B5EF4-FFF2-40B4-BE49-F238E27FC236}">
                    <a16:creationId xmlns:a16="http://schemas.microsoft.com/office/drawing/2014/main" id="{B0B834CA-1383-4367-8A8E-F76F86D47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497804" y="2203213"/>
                <a:ext cx="721205" cy="721205"/>
              </a:xfrm>
              <a:prstGeom prst="rect">
                <a:avLst/>
              </a:prstGeom>
            </p:spPr>
          </p:pic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098EE7FE-29DB-00FA-DC8D-1C2F6A37D915}"/>
                  </a:ext>
                </a:extLst>
              </p:cNvPr>
              <p:cNvSpPr txBox="1"/>
              <p:nvPr/>
            </p:nvSpPr>
            <p:spPr>
              <a:xfrm>
                <a:off x="8219009" y="2292540"/>
                <a:ext cx="1864601" cy="539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sz="2200">
                    <a:solidFill>
                      <a:schemeClr val="bg1"/>
                    </a:solidFill>
                    <a:latin typeface="Verdana"/>
                    <a:ea typeface="Verdana"/>
                    <a:cs typeface="Arial"/>
                  </a:rPr>
                  <a:t>@spcss_sp</a:t>
                </a:r>
              </a:p>
            </p:txBody>
          </p: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25B8F252-B22E-334D-967D-CC19FA351446}"/>
                </a:ext>
              </a:extLst>
            </p:cNvPr>
            <p:cNvGrpSpPr/>
            <p:nvPr/>
          </p:nvGrpSpPr>
          <p:grpSpPr>
            <a:xfrm>
              <a:off x="7497804" y="3285253"/>
              <a:ext cx="2585806" cy="721205"/>
              <a:chOff x="7497804" y="3285253"/>
              <a:chExt cx="2585806" cy="721205"/>
            </a:xfrm>
          </p:grpSpPr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0400126F-C399-7B9C-6396-32B4045AC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497804" y="3285253"/>
                <a:ext cx="721205" cy="721205"/>
              </a:xfrm>
              <a:prstGeom prst="rect">
                <a:avLst/>
              </a:prstGeom>
            </p:spPr>
          </p:pic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ED74BF06-39EE-3DB0-D0B2-4004377A6DF1}"/>
                  </a:ext>
                </a:extLst>
              </p:cNvPr>
              <p:cNvSpPr txBox="1"/>
              <p:nvPr/>
            </p:nvSpPr>
            <p:spPr>
              <a:xfrm>
                <a:off x="8219009" y="3368308"/>
                <a:ext cx="1864601" cy="5550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sz="2200">
                    <a:solidFill>
                      <a:schemeClr val="bg1"/>
                    </a:solidFill>
                    <a:latin typeface="Verdana"/>
                    <a:ea typeface="Verdana"/>
                    <a:cs typeface="Arial"/>
                  </a:rPr>
                  <a:t>SPCSSsp</a:t>
                </a:r>
              </a:p>
            </p:txBody>
          </p:sp>
        </p:grp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5BDDEEE-FF24-8860-778B-CCC7333DF4E4}"/>
              </a:ext>
            </a:extLst>
          </p:cNvPr>
          <p:cNvSpPr txBox="1"/>
          <p:nvPr/>
        </p:nvSpPr>
        <p:spPr>
          <a:xfrm>
            <a:off x="4672198" y="2069938"/>
            <a:ext cx="2847604" cy="555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cs-CZ" sz="220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spcss.cz/</a:t>
            </a:r>
            <a:r>
              <a:rPr lang="cs-CZ" sz="2200" b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cloud</a:t>
            </a:r>
          </a:p>
        </p:txBody>
      </p:sp>
      <p:pic>
        <p:nvPicPr>
          <p:cNvPr id="26" name="Obrázek 25" descr="Obsah obrázku vzor, čtverec, umění, snímek obrazovky&#10;&#10;Popis se vygeneroval automaticky.">
            <a:extLst>
              <a:ext uri="{FF2B5EF4-FFF2-40B4-BE49-F238E27FC236}">
                <a16:creationId xmlns:a16="http://schemas.microsoft.com/office/drawing/2014/main" id="{92749A4F-F191-09B5-4781-76C0B8049D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6157" y="2612570"/>
            <a:ext cx="2090057" cy="20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C5E1468-4E2A-01F9-243E-DCF8D89CC22F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Verdana"/>
                <a:ea typeface="Verdana"/>
                <a:cs typeface="Calibri" panose="020F0502020204030204"/>
              </a:rPr>
              <a:t>Co je SPCSS?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E730DE-5EDA-2176-FFE7-C6F6F010095B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4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6234ED9-922B-BC62-9FFF-71B6E5EC46A5}"/>
              </a:ext>
            </a:extLst>
          </p:cNvPr>
          <p:cNvSpPr txBox="1">
            <a:spLocks/>
          </p:cNvSpPr>
          <p:nvPr/>
        </p:nvSpPr>
        <p:spPr>
          <a:xfrm>
            <a:off x="515999" y="1902748"/>
            <a:ext cx="8993761" cy="369033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Státní podnik</a:t>
            </a:r>
          </a:p>
          <a:p>
            <a:pPr lvl="0" fontAlgn="base">
              <a:lnSpc>
                <a:spcPct val="130000"/>
              </a:lnSpc>
              <a:buClr>
                <a:srgbClr val="009EE0"/>
              </a:buClr>
              <a:defRPr/>
            </a:pPr>
            <a:r>
              <a:rPr lang="cs-CZ" sz="3200" dirty="0"/>
              <a:t>Prvek kritické informační struktury státu, provozující bezpečná datová centra a zabezpečující </a:t>
            </a:r>
            <a:r>
              <a:rPr lang="cs-CZ" sz="3200" b="1" dirty="0">
                <a:solidFill>
                  <a:srgbClr val="009EE0"/>
                </a:solidFill>
              </a:rPr>
              <a:t>klíčové ICT systémy státu</a:t>
            </a:r>
          </a:p>
          <a:p>
            <a:pPr lvl="0" fontAlgn="base">
              <a:lnSpc>
                <a:spcPct val="130000"/>
              </a:lnSpc>
              <a:buClr>
                <a:srgbClr val="009EE0"/>
              </a:buClr>
              <a:defRPr/>
            </a:pPr>
            <a:r>
              <a:rPr lang="cs-CZ" sz="3200" dirty="0"/>
              <a:t>Poskytovatel státní části </a:t>
            </a:r>
            <a:r>
              <a:rPr lang="cs-CZ" sz="3200" b="1" dirty="0">
                <a:solidFill>
                  <a:srgbClr val="009EE0"/>
                </a:solidFill>
              </a:rPr>
              <a:t>eGovernment Cloudu </a:t>
            </a:r>
            <a:r>
              <a:rPr lang="cs-CZ" sz="3200" dirty="0"/>
              <a:t>(</a:t>
            </a:r>
            <a:r>
              <a:rPr lang="cs-CZ" sz="3200" dirty="0" err="1"/>
              <a:t>SeGC</a:t>
            </a:r>
            <a:r>
              <a:rPr lang="cs-CZ" sz="3200" dirty="0"/>
              <a:t>)</a:t>
            </a:r>
            <a:endParaRPr lang="cs-CZ" sz="3200" dirty="0">
              <a:solidFill>
                <a:srgbClr val="004666"/>
              </a:solidFill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46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Spektrum odborných týmů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(=lidé)</a:t>
            </a:r>
          </a:p>
        </p:txBody>
      </p:sp>
      <p:pic>
        <p:nvPicPr>
          <p:cNvPr id="2" name="Grafický objekt 1" descr="Server se souvislou výplní">
            <a:extLst>
              <a:ext uri="{FF2B5EF4-FFF2-40B4-BE49-F238E27FC236}">
                <a16:creationId xmlns:a16="http://schemas.microsoft.com/office/drawing/2014/main" id="{13BADBBC-2B81-C707-6756-17356A85D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8867" y="2338309"/>
            <a:ext cx="2897000" cy="28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1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3C282-8540-C36F-E77B-06CA2EAC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ÚKIB povede generál Karel Řehka, nahradí odvolaného Navrátila - Lupa.cz">
            <a:extLst>
              <a:ext uri="{FF2B5EF4-FFF2-40B4-BE49-F238E27FC236}">
                <a16:creationId xmlns:a16="http://schemas.microsoft.com/office/drawing/2014/main" id="{80F431A3-2DEA-7C45-8BFF-CB4D4909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91" y="3389330"/>
            <a:ext cx="2593953" cy="14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313DCCA1-C240-9B1D-56D3-CE678C45CF7E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9AEEF81-5BF2-047F-8F1B-E9367B36D66B}"/>
              </a:ext>
            </a:extLst>
          </p:cNvPr>
          <p:cNvSpPr txBox="1">
            <a:spLocks/>
          </p:cNvSpPr>
          <p:nvPr/>
        </p:nvSpPr>
        <p:spPr>
          <a:xfrm>
            <a:off x="2536371" y="2155371"/>
            <a:ext cx="9199843" cy="381680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rgbClr val="009EE0"/>
              </a:buClr>
              <a:buNone/>
            </a:pPr>
            <a:endParaRPr lang="cs-CZ" sz="200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397979-ACD5-3B5B-C809-011720CA5FFA}"/>
              </a:ext>
            </a:extLst>
          </p:cNvPr>
          <p:cNvSpPr txBox="1"/>
          <p:nvPr/>
        </p:nvSpPr>
        <p:spPr>
          <a:xfrm>
            <a:off x="567490" y="356532"/>
            <a:ext cx="1116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Významní zákazníci</a:t>
            </a:r>
            <a:endParaRPr lang="it-IT" sz="4000">
              <a:solidFill>
                <a:srgbClr val="009EE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AEEEA95-F7D2-30A6-9D57-3A0622B5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65" y="3810758"/>
            <a:ext cx="2211869" cy="5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Písmo, grafický design, Grafika&#10;&#10;Popis byl vytvořen automaticky">
            <a:extLst>
              <a:ext uri="{FF2B5EF4-FFF2-40B4-BE49-F238E27FC236}">
                <a16:creationId xmlns:a16="http://schemas.microsoft.com/office/drawing/2014/main" id="{BA1D88F6-10F1-30F4-FB06-4C160A18F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" y="2009186"/>
            <a:ext cx="2869280" cy="1080571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1FD6564-176A-E6B7-1337-D33794145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5687" y="3716087"/>
            <a:ext cx="839380" cy="83938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A5626B3-7997-19E9-409C-54F1EFD0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77" y="3632132"/>
            <a:ext cx="995430" cy="10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63D0E861-0DB1-6767-FC57-0CBBC670F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17" y="1703024"/>
            <a:ext cx="3559340" cy="1572042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CBB389C-EDA2-3CD1-B1BD-D2B7CBD7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52" y="1938529"/>
            <a:ext cx="3859901" cy="10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Digitální a informační agentura – DIA">
            <a:extLst>
              <a:ext uri="{FF2B5EF4-FFF2-40B4-BE49-F238E27FC236}">
                <a16:creationId xmlns:a16="http://schemas.microsoft.com/office/drawing/2014/main" id="{D205ECD4-E7E7-1A32-192A-EC24713F6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6"/>
          <a:stretch/>
        </p:blipFill>
        <p:spPr bwMode="auto">
          <a:xfrm>
            <a:off x="516855" y="3624001"/>
            <a:ext cx="1809475" cy="14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6D9C74F-977E-BADB-2DB9-15F9BB55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33" y="5137174"/>
            <a:ext cx="2016450" cy="7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D1FF0A1-A4C6-FC04-3DEF-11E03945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6" y="5181798"/>
            <a:ext cx="2462510" cy="6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987B7B6-3B76-D8F4-3C17-8EA9F5F7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16" y="4958710"/>
            <a:ext cx="2406811" cy="9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E8FDDAC-892B-10B9-4826-02E83D019A9B}"/>
              </a:ext>
            </a:extLst>
          </p:cNvPr>
          <p:cNvSpPr/>
          <p:nvPr/>
        </p:nvSpPr>
        <p:spPr>
          <a:xfrm>
            <a:off x="8895522" y="6241774"/>
            <a:ext cx="118275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Logo IBM">
            <a:extLst>
              <a:ext uri="{FF2B5EF4-FFF2-40B4-BE49-F238E27FC236}">
                <a16:creationId xmlns:a16="http://schemas.microsoft.com/office/drawing/2014/main" id="{C285535F-4935-BFFB-75BF-F6CD8511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53" y="4567315"/>
            <a:ext cx="204773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84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79D56D8-FF69-9C56-FC2F-19BBCF000D0B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Cesta SPCSS do cloudu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58F77D-B7CB-64B9-0A54-3A72C016F5E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CB18D-57D9-41CE-C9CD-E37DC6A5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7" b="27227"/>
          <a:stretch/>
        </p:blipFill>
        <p:spPr>
          <a:xfrm>
            <a:off x="1" y="1756800"/>
            <a:ext cx="12191999" cy="4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54C5487D-E4A8-476C-9142-43E04E999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8" r="13830"/>
          <a:stretch/>
        </p:blipFill>
        <p:spPr>
          <a:xfrm>
            <a:off x="4679796" y="1752249"/>
            <a:ext cx="4461164" cy="42809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A8DFDA-6628-4001-A233-CB3DD2B7C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25"/>
          <a:stretch/>
        </p:blipFill>
        <p:spPr>
          <a:xfrm>
            <a:off x="-1" y="1755299"/>
            <a:ext cx="4674138" cy="428092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E53C54B-07F8-44E5-9AC9-068E4F3C9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5299"/>
            <a:ext cx="3238500" cy="1200329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C3F48F87-A518-489C-9347-5D720F2D56D4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4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C11E0DB-C029-4D9F-BBFF-D3858C1B9391}"/>
              </a:ext>
            </a:extLst>
          </p:cNvPr>
          <p:cNvSpPr txBox="1"/>
          <p:nvPr/>
        </p:nvSpPr>
        <p:spPr>
          <a:xfrm>
            <a:off x="230372" y="2090698"/>
            <a:ext cx="300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DC Vápenka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722C11-2E4C-5A12-00A0-33364C2203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137" y="1754230"/>
            <a:ext cx="3604394" cy="120032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6422324-E840-4751-A5F8-C1E9457A61C8}"/>
              </a:ext>
            </a:extLst>
          </p:cNvPr>
          <p:cNvSpPr txBox="1"/>
          <p:nvPr/>
        </p:nvSpPr>
        <p:spPr>
          <a:xfrm>
            <a:off x="4193116" y="2107377"/>
            <a:ext cx="273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DC Zeleneč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77E0F44-93DB-453A-9DF3-17FE99EF540B}"/>
              </a:ext>
            </a:extLst>
          </p:cNvPr>
          <p:cNvSpPr/>
          <p:nvPr/>
        </p:nvSpPr>
        <p:spPr>
          <a:xfrm flipH="1">
            <a:off x="0" y="4832845"/>
            <a:ext cx="12192000" cy="1200330"/>
          </a:xfrm>
          <a:prstGeom prst="rect">
            <a:avLst/>
          </a:prstGeom>
          <a:gradFill>
            <a:gsLst>
              <a:gs pos="0">
                <a:srgbClr val="009EE0">
                  <a:alpha val="0"/>
                </a:srgbClr>
              </a:gs>
              <a:gs pos="100000">
                <a:srgbClr val="009EE0"/>
              </a:gs>
              <a:gs pos="46000">
                <a:srgbClr val="009EE0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4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F0440BA-FE9A-292E-979D-5373656AC1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960" y="1754229"/>
            <a:ext cx="3052433" cy="12003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1A9E7D1-4A12-C238-C0BF-ADC7DA90396D}"/>
              </a:ext>
            </a:extLst>
          </p:cNvPr>
          <p:cNvSpPr txBox="1"/>
          <p:nvPr/>
        </p:nvSpPr>
        <p:spPr>
          <a:xfrm>
            <a:off x="9348275" y="2123560"/>
            <a:ext cx="300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další…</a:t>
            </a:r>
          </a:p>
        </p:txBody>
      </p:sp>
      <p:pic>
        <p:nvPicPr>
          <p:cNvPr id="10" name="Grafický objekt 9" descr="Synchronizace cloudu se souvislou výplní">
            <a:extLst>
              <a:ext uri="{FF2B5EF4-FFF2-40B4-BE49-F238E27FC236}">
                <a16:creationId xmlns:a16="http://schemas.microsoft.com/office/drawing/2014/main" id="{18ED677E-EE45-DA11-1863-CB7C30F09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9018" y="2910082"/>
            <a:ext cx="2074924" cy="207492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391B29F-3AA2-9764-9519-EECB74B98C87}"/>
              </a:ext>
            </a:extLst>
          </p:cNvPr>
          <p:cNvSpPr txBox="1"/>
          <p:nvPr/>
        </p:nvSpPr>
        <p:spPr>
          <a:xfrm>
            <a:off x="590139" y="378834"/>
            <a:ext cx="1116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>
                <a:solidFill>
                  <a:srgbClr val="009E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Dvě plus datová centra</a:t>
            </a:r>
          </a:p>
        </p:txBody>
      </p:sp>
    </p:spTree>
    <p:extLst>
      <p:ext uri="{BB962C8B-B14F-4D97-AF65-F5344CB8AC3E}">
        <p14:creationId xmlns:p14="http://schemas.microsoft.com/office/powerpoint/2010/main" val="7432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79D56D8-FF69-9C56-FC2F-19BBCF000D0B}"/>
              </a:ext>
            </a:extLst>
          </p:cNvPr>
          <p:cNvSpPr txBox="1"/>
          <p:nvPr/>
        </p:nvSpPr>
        <p:spPr>
          <a:xfrm>
            <a:off x="634523" y="383848"/>
            <a:ext cx="1145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Cloudové služby SPCSS</a:t>
            </a:r>
            <a:endParaRPr lang="en-US" sz="4000">
              <a:solidFill>
                <a:srgbClr val="009EE0"/>
              </a:solidFill>
              <a:latin typeface="Verdana"/>
              <a:ea typeface="Verdana"/>
              <a:cs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58F77D-B7CB-64B9-0A54-3A72C016F5E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C38A29D-3031-D98D-DC58-1A26CFFF7B08}"/>
              </a:ext>
            </a:extLst>
          </p:cNvPr>
          <p:cNvSpPr/>
          <p:nvPr/>
        </p:nvSpPr>
        <p:spPr>
          <a:xfrm>
            <a:off x="1" y="1707259"/>
            <a:ext cx="3831538" cy="3959367"/>
          </a:xfrm>
          <a:prstGeom prst="rect">
            <a:avLst/>
          </a:prstGeom>
          <a:solidFill>
            <a:srgbClr val="009EE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B9EBB2D-3B15-65D1-1820-5F93CC89908B}"/>
              </a:ext>
            </a:extLst>
          </p:cNvPr>
          <p:cNvSpPr txBox="1">
            <a:spLocks/>
          </p:cNvSpPr>
          <p:nvPr/>
        </p:nvSpPr>
        <p:spPr>
          <a:xfrm>
            <a:off x="230373" y="2510762"/>
            <a:ext cx="3408178" cy="31558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None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IaaS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(</a:t>
            </a:r>
            <a:r>
              <a:rPr kumimoji="0" lang="cs-CZ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Housing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+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)</a:t>
            </a:r>
            <a:br>
              <a:rPr lang="cs-CZ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cs-CZ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Pronájem kapacity technologií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Poskytování výpočetního výkonu serverů a datového úložiště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Zálohování a archivace dat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služby firewallu, </a:t>
            </a:r>
            <a:r>
              <a:rPr kumimoji="0" lang="cs-CZ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loadbalancingu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a HSM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0" indent="0" fontAlgn="base">
              <a:lnSpc>
                <a:spcPct val="120000"/>
              </a:lnSpc>
              <a:buClr>
                <a:schemeClr val="bg1"/>
              </a:buClr>
              <a:buNone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649EAF1-DC94-3F50-BB32-EBBB3C7149FF}"/>
              </a:ext>
            </a:extLst>
          </p:cNvPr>
          <p:cNvSpPr/>
          <p:nvPr/>
        </p:nvSpPr>
        <p:spPr>
          <a:xfrm>
            <a:off x="4180232" y="1707259"/>
            <a:ext cx="3831538" cy="3959367"/>
          </a:xfrm>
          <a:prstGeom prst="rect">
            <a:avLst/>
          </a:prstGeom>
          <a:solidFill>
            <a:srgbClr val="009EE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6FF6E68E-F93D-472F-1111-874F10464E36}"/>
              </a:ext>
            </a:extLst>
          </p:cNvPr>
          <p:cNvSpPr txBox="1">
            <a:spLocks/>
          </p:cNvSpPr>
          <p:nvPr/>
        </p:nvSpPr>
        <p:spPr>
          <a:xfrm>
            <a:off x="4410604" y="2510762"/>
            <a:ext cx="3408178" cy="31558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None/>
            </a:pP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aaS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(</a:t>
            </a:r>
            <a:r>
              <a:rPr kumimoji="0" lang="cs-CZ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IaaS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+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)</a:t>
            </a:r>
            <a:br>
              <a:rPr lang="cs-CZ">
                <a:latin typeface="Verdana"/>
                <a:ea typeface="Verdana"/>
              </a:rPr>
            </a:br>
            <a:r>
              <a:rPr kumimoji="0" lang="cs-CZ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oskytování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prostředí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pro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provoz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aplikací</a:t>
            </a:r>
            <a:endParaRPr lang="cs-CZ" i="1">
              <a:solidFill>
                <a:schemeClr val="bg1"/>
              </a:solidFill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Správa virtualizačního nástroje a operačních systémů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Správa databázových serverů a systému SAP Base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0" indent="0" fontAlgn="base">
              <a:lnSpc>
                <a:spcPct val="120000"/>
              </a:lnSpc>
              <a:buClr>
                <a:schemeClr val="bg1"/>
              </a:buClr>
              <a:buNone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AB8364C-E293-B07F-651F-6C438ED83CF6}"/>
              </a:ext>
            </a:extLst>
          </p:cNvPr>
          <p:cNvSpPr/>
          <p:nvPr/>
        </p:nvSpPr>
        <p:spPr>
          <a:xfrm>
            <a:off x="8360462" y="1707259"/>
            <a:ext cx="3831538" cy="3959367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9E501DD-0847-2BE9-CFCC-949717E0ADE8}"/>
              </a:ext>
            </a:extLst>
          </p:cNvPr>
          <p:cNvSpPr txBox="1">
            <a:spLocks/>
          </p:cNvSpPr>
          <p:nvPr/>
        </p:nvSpPr>
        <p:spPr>
          <a:xfrm>
            <a:off x="8590834" y="2510762"/>
            <a:ext cx="3408178" cy="31558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None/>
            </a:pPr>
            <a:r>
              <a:rPr lang="en-US" sz="3200" b="1">
                <a:solidFill>
                  <a:schemeClr val="bg1"/>
                </a:solidFill>
                <a:latin typeface="Verdana"/>
                <a:ea typeface="Verdana"/>
              </a:rPr>
              <a:t>Sec</a:t>
            </a:r>
            <a:r>
              <a:rPr lang="cs-CZ" sz="3200" b="1">
                <a:solidFill>
                  <a:schemeClr val="bg1"/>
                </a:solidFill>
                <a:latin typeface="Verdana"/>
                <a:ea typeface="Verdana"/>
              </a:rPr>
              <a:t>a</a:t>
            </a:r>
            <a:r>
              <a:rPr lang="en-US" sz="3200" b="1" err="1">
                <a:solidFill>
                  <a:schemeClr val="bg1"/>
                </a:solidFill>
                <a:latin typeface="Verdana"/>
                <a:ea typeface="Verdana"/>
              </a:rPr>
              <a:t>aS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(</a:t>
            </a:r>
            <a:r>
              <a:rPr kumimoji="0" lang="cs-CZ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PaaS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+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)</a:t>
            </a:r>
            <a:br>
              <a:rPr lang="cs-CZ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cs-CZ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P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oskytování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služeb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KYBE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zákazníkům</a:t>
            </a:r>
            <a:endParaRPr lang="cs-CZ" sz="16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Bezpečnostní analýza a architektura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Monitoring, detekce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Dokumentace, analýzy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</a:rPr>
              <a:t>Vyšetřování, ochrana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C16990F-34D8-B61F-A970-A07A71775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1769" r="26108" b="64031"/>
          <a:stretch/>
        </p:blipFill>
        <p:spPr>
          <a:xfrm>
            <a:off x="-3" y="1394993"/>
            <a:ext cx="3831538" cy="111576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6222E85-2819-78A4-F904-02687336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1" t="43241" r="5571" b="32609"/>
          <a:stretch/>
        </p:blipFill>
        <p:spPr>
          <a:xfrm>
            <a:off x="4180230" y="1394993"/>
            <a:ext cx="3831538" cy="111576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A4C62558-2B41-AEA1-5948-178C2AF8E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47003" r="38281" b="28064"/>
          <a:stretch/>
        </p:blipFill>
        <p:spPr>
          <a:xfrm>
            <a:off x="8360459" y="1394993"/>
            <a:ext cx="3831538" cy="11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7" grpId="0" animBg="1"/>
      <p:bldP spid="18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CEB30-0502-1DB0-A5C0-3839A4E8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20ACAE5-A310-1289-6992-9B22DC24BC8A}"/>
              </a:ext>
            </a:extLst>
          </p:cNvPr>
          <p:cNvSpPr txBox="1"/>
          <p:nvPr/>
        </p:nvSpPr>
        <p:spPr>
          <a:xfrm>
            <a:off x="567490" y="390715"/>
            <a:ext cx="1145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  <a:cs typeface="+mn-lt"/>
              </a:rPr>
              <a:t>Cesta SPCSS do cloudu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29DF5BF-D435-50E4-2B9A-90FF874F0083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pic>
        <p:nvPicPr>
          <p:cNvPr id="5" name="Grafický objekt 4" descr="Server se souvislou výplní">
            <a:extLst>
              <a:ext uri="{FF2B5EF4-FFF2-40B4-BE49-F238E27FC236}">
                <a16:creationId xmlns:a16="http://schemas.microsoft.com/office/drawing/2014/main" id="{C5AE26C5-B534-59B0-A0CE-2F5A66EFE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993" y="1992200"/>
            <a:ext cx="2897000" cy="2897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ED61B2D-6D6F-B1AF-D70C-32E697E47C83}"/>
              </a:ext>
            </a:extLst>
          </p:cNvPr>
          <p:cNvSpPr txBox="1">
            <a:spLocks/>
          </p:cNvSpPr>
          <p:nvPr/>
        </p:nvSpPr>
        <p:spPr>
          <a:xfrm>
            <a:off x="1555928" y="5477400"/>
            <a:ext cx="3461266" cy="92659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chemeClr val="bg1"/>
              </a:buClr>
              <a:buNone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Privátní cloud MF</a:t>
            </a:r>
          </a:p>
        </p:txBody>
      </p:sp>
      <p:pic>
        <p:nvPicPr>
          <p:cNvPr id="1026" name="Picture 2" descr="What is Azure Stack? Here's what you need to know">
            <a:extLst>
              <a:ext uri="{FF2B5EF4-FFF2-40B4-BE49-F238E27FC236}">
                <a16:creationId xmlns:a16="http://schemas.microsoft.com/office/drawing/2014/main" id="{E2DBC07E-59DB-A918-8C6E-6482D8D8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16" y="3212883"/>
            <a:ext cx="3485745" cy="5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Google Cloud">
            <a:extLst>
              <a:ext uri="{FF2B5EF4-FFF2-40B4-BE49-F238E27FC236}">
                <a16:creationId xmlns:a16="http://schemas.microsoft.com/office/drawing/2014/main" id="{5DE70FC0-94C0-E86C-68DF-8B663EB7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854" y="3361855"/>
            <a:ext cx="3825140" cy="23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crosoft Azure Logo, meaning, history, PNG, SVG, vector">
            <a:extLst>
              <a:ext uri="{FF2B5EF4-FFF2-40B4-BE49-F238E27FC236}">
                <a16:creationId xmlns:a16="http://schemas.microsoft.com/office/drawing/2014/main" id="{7E6BB87D-6C20-CF6D-F333-02071FC5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52" y="1621585"/>
            <a:ext cx="2520919" cy="14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D17CFC4-DFEF-B496-6767-07742B6EB8D2}"/>
              </a:ext>
            </a:extLst>
          </p:cNvPr>
          <p:cNvSpPr txBox="1">
            <a:spLocks/>
          </p:cNvSpPr>
          <p:nvPr/>
        </p:nvSpPr>
        <p:spPr>
          <a:xfrm>
            <a:off x="1843791" y="1404000"/>
            <a:ext cx="3461266" cy="926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chemeClr val="bg1"/>
              </a:buClr>
              <a:buNone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Datová centra</a:t>
            </a:r>
          </a:p>
        </p:txBody>
      </p:sp>
      <p:pic>
        <p:nvPicPr>
          <p:cNvPr id="8" name="Grafický objekt 7" descr="Server se souvislou výplní">
            <a:extLst>
              <a:ext uri="{FF2B5EF4-FFF2-40B4-BE49-F238E27FC236}">
                <a16:creationId xmlns:a16="http://schemas.microsoft.com/office/drawing/2014/main" id="{0B7EC999-430C-460D-AD84-3D447E1C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557" y="1992200"/>
            <a:ext cx="2897000" cy="28970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A495FF-7BFB-DEDF-5030-971AEA3E562A}"/>
              </a:ext>
            </a:extLst>
          </p:cNvPr>
          <p:cNvSpPr txBox="1">
            <a:spLocks/>
          </p:cNvSpPr>
          <p:nvPr/>
        </p:nvSpPr>
        <p:spPr>
          <a:xfrm>
            <a:off x="1642876" y="4676122"/>
            <a:ext cx="3461266" cy="926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chemeClr val="bg1"/>
              </a:buClr>
              <a:buNone/>
            </a:pPr>
            <a:r>
              <a:rPr lang="cs-CZ" sz="2800" b="1"/>
              <a:t>DCV</a:t>
            </a:r>
            <a:endParaRPr kumimoji="0" lang="cs-CZ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8FE88BF-F855-8012-298A-F4900B372C56}"/>
              </a:ext>
            </a:extLst>
          </p:cNvPr>
          <p:cNvSpPr txBox="1">
            <a:spLocks/>
          </p:cNvSpPr>
          <p:nvPr/>
        </p:nvSpPr>
        <p:spPr>
          <a:xfrm>
            <a:off x="3949948" y="4697527"/>
            <a:ext cx="3461266" cy="926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chemeClr val="bg1"/>
              </a:buClr>
              <a:buNone/>
            </a:pPr>
            <a:r>
              <a:rPr lang="cs-CZ" sz="2800" b="1"/>
              <a:t>DCZ</a:t>
            </a:r>
            <a:endParaRPr kumimoji="0" lang="cs-CZ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2999AE5-820F-C3A9-A0B4-42A7F4318C86}"/>
              </a:ext>
            </a:extLst>
          </p:cNvPr>
          <p:cNvSpPr txBox="1">
            <a:spLocks/>
          </p:cNvSpPr>
          <p:nvPr/>
        </p:nvSpPr>
        <p:spPr>
          <a:xfrm>
            <a:off x="7987653" y="5413125"/>
            <a:ext cx="3461266" cy="926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Clr>
                <a:schemeClr val="bg1"/>
              </a:buClr>
              <a:buNone/>
            </a:pP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Státní cloud</a:t>
            </a:r>
          </a:p>
        </p:txBody>
      </p:sp>
      <p:pic>
        <p:nvPicPr>
          <p:cNvPr id="13" name="Grafický objekt 12" descr="Šipka doprava se souvislou výplní">
            <a:extLst>
              <a:ext uri="{FF2B5EF4-FFF2-40B4-BE49-F238E27FC236}">
                <a16:creationId xmlns:a16="http://schemas.microsoft.com/office/drawing/2014/main" id="{8F2F2CBE-CDCF-C684-E340-D3D49122D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6024" y="5038678"/>
            <a:ext cx="1488242" cy="14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791C0-F65E-2F94-0200-0A43F0E3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podepsat, kreslení&#10;&#10;Popis byl vytvořen automaticky">
            <a:extLst>
              <a:ext uri="{FF2B5EF4-FFF2-40B4-BE49-F238E27FC236}">
                <a16:creationId xmlns:a16="http://schemas.microsoft.com/office/drawing/2014/main" id="{97D4F74C-FF72-0FE7-BD84-11474F373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0"/>
            <a:ext cx="4476751" cy="515045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2D183239-22CA-D360-58AF-E05EF20F84B8}"/>
              </a:ext>
            </a:extLst>
          </p:cNvPr>
          <p:cNvSpPr/>
          <p:nvPr/>
        </p:nvSpPr>
        <p:spPr>
          <a:xfrm flipH="1">
            <a:off x="0" y="0"/>
            <a:ext cx="230372" cy="140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666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DFC698-6CC8-0D57-CE49-9859B1CAB1F0}"/>
              </a:ext>
            </a:extLst>
          </p:cNvPr>
          <p:cNvSpPr txBox="1">
            <a:spLocks/>
          </p:cNvSpPr>
          <p:nvPr/>
        </p:nvSpPr>
        <p:spPr>
          <a:xfrm>
            <a:off x="515999" y="1584000"/>
            <a:ext cx="11220215" cy="4388175"/>
          </a:xfrm>
          <a:prstGeom prst="rect">
            <a:avLst/>
          </a:prstGeom>
        </p:spPr>
        <p:txBody>
          <a:bodyPr lIns="91440" tIns="45720" rIns="91440" bIns="45720" numCol="2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Clr>
                <a:srgbClr val="009EE0"/>
              </a:buClr>
              <a:buSzPct val="130000"/>
              <a:buNone/>
            </a:pPr>
            <a:r>
              <a:rPr lang="cs-CZ" sz="2000">
                <a:latin typeface="Verdana"/>
                <a:ea typeface="Verdana"/>
              </a:rPr>
              <a:t>Katalog</a:t>
            </a:r>
            <a:r>
              <a:rPr lang="cs-CZ" sz="2000" b="1">
                <a:latin typeface="Verdana"/>
                <a:ea typeface="Verdana"/>
              </a:rPr>
              <a:t> </a:t>
            </a:r>
            <a:r>
              <a:rPr lang="cs-CZ" sz="2000" b="1">
                <a:solidFill>
                  <a:srgbClr val="009EE0"/>
                </a:solidFill>
                <a:latin typeface="Verdana"/>
                <a:ea typeface="Verdana"/>
              </a:rPr>
              <a:t>Cloud Computingu </a:t>
            </a:r>
            <a:r>
              <a:rPr lang="cs-CZ" sz="2000">
                <a:latin typeface="Verdana"/>
                <a:ea typeface="Verdana"/>
              </a:rPr>
              <a:t>– </a:t>
            </a:r>
            <a:r>
              <a:rPr lang="cs-CZ" sz="2000" err="1">
                <a:latin typeface="Verdana"/>
                <a:ea typeface="Verdana"/>
              </a:rPr>
              <a:t>IaaS</a:t>
            </a:r>
            <a:r>
              <a:rPr lang="cs-CZ" sz="2000">
                <a:latin typeface="Verdana"/>
                <a:ea typeface="Verdana"/>
              </a:rPr>
              <a:t>, </a:t>
            </a:r>
            <a:r>
              <a:rPr lang="cs-CZ" sz="2000" err="1">
                <a:latin typeface="Verdana"/>
                <a:ea typeface="Verdana"/>
              </a:rPr>
              <a:t>PaaS</a:t>
            </a:r>
            <a:endParaRPr lang="cs-CZ" sz="2000">
              <a:latin typeface="Verdana"/>
              <a:ea typeface="Verdana"/>
            </a:endParaRPr>
          </a:p>
          <a:p>
            <a:pPr>
              <a:lnSpc>
                <a:spcPct val="170000"/>
              </a:lnSpc>
              <a:buClr>
                <a:srgbClr val="009EE0"/>
              </a:buClr>
              <a:buSzPct val="130000"/>
            </a:pPr>
            <a:r>
              <a:rPr lang="cs-CZ" sz="2000" b="1">
                <a:latin typeface="Verdana"/>
                <a:ea typeface="Verdana"/>
              </a:rPr>
              <a:t>Zapsané služby SPCSS</a:t>
            </a:r>
            <a:endParaRPr lang="cs-CZ" sz="3200"/>
          </a:p>
          <a:p>
            <a:pPr lvl="1">
              <a:lnSpc>
                <a:spcPct val="170000"/>
              </a:lnSpc>
              <a:buClr>
                <a:srgbClr val="009EE0"/>
              </a:buClr>
              <a:buSzPct val="130000"/>
            </a:pPr>
            <a:r>
              <a:rPr lang="cs-CZ" sz="1800" b="1">
                <a:latin typeface="Verdana"/>
                <a:ea typeface="Verdana"/>
              </a:rPr>
              <a:t>BÚ 3 </a:t>
            </a:r>
            <a:r>
              <a:rPr lang="cs-CZ" sz="1800">
                <a:latin typeface="Verdana"/>
                <a:ea typeface="Verdana"/>
              </a:rPr>
              <a:t>(</a:t>
            </a:r>
            <a:r>
              <a:rPr lang="cs-CZ" sz="1800" b="1">
                <a:latin typeface="Verdana"/>
                <a:ea typeface="Verdana"/>
              </a:rPr>
              <a:t>99,90%</a:t>
            </a:r>
            <a:r>
              <a:rPr lang="cs-CZ" sz="1800">
                <a:latin typeface="Verdana"/>
                <a:ea typeface="Verdana"/>
              </a:rPr>
              <a:t>)</a:t>
            </a:r>
            <a:endParaRPr lang="cs-CZ" sz="1800">
              <a:solidFill>
                <a:srgbClr val="009EE0"/>
              </a:solidFill>
            </a:endParaRPr>
          </a:p>
          <a:p>
            <a:pPr lvl="2">
              <a:lnSpc>
                <a:spcPct val="170000"/>
              </a:lnSpc>
              <a:buClr>
                <a:srgbClr val="009EE0"/>
              </a:buClr>
              <a:buSzPct val="130000"/>
              <a:buFont typeface="Wingdings" panose="020B0604020202020204" pitchFamily="34" charset="0"/>
              <a:buChar char="§"/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Azure Stack</a:t>
            </a:r>
          </a:p>
          <a:p>
            <a:pPr lvl="2">
              <a:lnSpc>
                <a:spcPct val="170000"/>
              </a:lnSpc>
              <a:buClr>
                <a:srgbClr val="009EE0"/>
              </a:buClr>
              <a:buSzPct val="130000"/>
              <a:buFont typeface="Wingdings" panose="020B0604020202020204" pitchFamily="34" charset="0"/>
              <a:buChar char="§"/>
            </a:pPr>
            <a:r>
              <a:rPr lang="cs-CZ" b="1" err="1">
                <a:solidFill>
                  <a:srgbClr val="009EE0"/>
                </a:solidFill>
                <a:latin typeface="Verdana"/>
                <a:ea typeface="Verdana"/>
              </a:rPr>
              <a:t>PowerVM</a:t>
            </a:r>
            <a:endParaRPr lang="cs-CZ" b="1">
              <a:solidFill>
                <a:srgbClr val="009EE0"/>
              </a:solidFill>
              <a:latin typeface="Verdana"/>
              <a:ea typeface="Verdana"/>
            </a:endParaRPr>
          </a:p>
          <a:p>
            <a:pPr lvl="2">
              <a:lnSpc>
                <a:spcPct val="170000"/>
              </a:lnSpc>
              <a:buClr>
                <a:srgbClr val="009EE0"/>
              </a:buClr>
              <a:buSzPct val="130000"/>
              <a:buFont typeface="Wingdings" panose="020B0604020202020204" pitchFamily="34" charset="0"/>
              <a:buChar char="§"/>
            </a:pPr>
            <a:r>
              <a:rPr lang="cs-CZ" b="1" err="1">
                <a:solidFill>
                  <a:srgbClr val="009EE0"/>
                </a:solidFill>
                <a:latin typeface="Verdana"/>
                <a:ea typeface="Verdana"/>
              </a:rPr>
              <a:t>VMware</a:t>
            </a:r>
            <a:endParaRPr lang="cs-CZ" b="1">
              <a:solidFill>
                <a:srgbClr val="009EE0"/>
              </a:solidFill>
              <a:latin typeface="Verdana"/>
              <a:ea typeface="Verdana"/>
            </a:endParaRPr>
          </a:p>
          <a:p>
            <a:pPr lvl="2">
              <a:lnSpc>
                <a:spcPct val="170000"/>
              </a:lnSpc>
              <a:buClr>
                <a:srgbClr val="009EE0"/>
              </a:buClr>
              <a:buSzPct val="130000"/>
              <a:buFont typeface="Wingdings" panose="020B0604020202020204" pitchFamily="34" charset="0"/>
              <a:buChar char="§"/>
            </a:pPr>
            <a:r>
              <a:rPr lang="cs-CZ" b="1">
                <a:solidFill>
                  <a:srgbClr val="009EE0"/>
                </a:solidFill>
                <a:latin typeface="Verdana"/>
                <a:ea typeface="Verdana"/>
              </a:rPr>
              <a:t>Microsoft Azure</a:t>
            </a:r>
          </a:p>
          <a:p>
            <a:pPr lvl="1">
              <a:lnSpc>
                <a:spcPct val="170000"/>
              </a:lnSpc>
              <a:buClr>
                <a:srgbClr val="009EE0"/>
              </a:buClr>
              <a:buSzPct val="130000"/>
            </a:pPr>
            <a:r>
              <a:rPr lang="cs-CZ" sz="1800" b="1">
                <a:latin typeface="Verdana"/>
                <a:ea typeface="Verdana"/>
              </a:rPr>
              <a:t>BÚ 4 </a:t>
            </a:r>
            <a:r>
              <a:rPr lang="cs-CZ" sz="1800">
                <a:latin typeface="Verdana"/>
                <a:ea typeface="Verdana"/>
              </a:rPr>
              <a:t>(</a:t>
            </a:r>
            <a:r>
              <a:rPr lang="cs-CZ" sz="1800" b="1">
                <a:latin typeface="Verdana"/>
                <a:ea typeface="Verdana"/>
              </a:rPr>
              <a:t>99,99%</a:t>
            </a:r>
            <a:r>
              <a:rPr lang="cs-CZ" sz="1800">
                <a:latin typeface="Verdana"/>
                <a:ea typeface="Verdana"/>
              </a:rPr>
              <a:t>)</a:t>
            </a:r>
            <a:r>
              <a:rPr lang="cs-CZ" sz="1800" b="1">
                <a:latin typeface="Verdana"/>
                <a:ea typeface="Verdana"/>
              </a:rPr>
              <a:t> - </a:t>
            </a:r>
            <a:r>
              <a:rPr lang="cs-CZ" sz="1800" b="1" err="1">
                <a:solidFill>
                  <a:srgbClr val="009EE0"/>
                </a:solidFill>
                <a:latin typeface="Verdana"/>
                <a:ea typeface="Verdana"/>
              </a:rPr>
              <a:t>SeGC</a:t>
            </a:r>
            <a:endParaRPr lang="cs-CZ" sz="1800" b="1">
              <a:solidFill>
                <a:srgbClr val="009EE0"/>
              </a:solidFill>
              <a:latin typeface="Verdana"/>
              <a:ea typeface="Verdana"/>
            </a:endParaRPr>
          </a:p>
          <a:p>
            <a:pPr>
              <a:lnSpc>
                <a:spcPct val="170000"/>
              </a:lnSpc>
              <a:buClr>
                <a:srgbClr val="009EE0"/>
              </a:buClr>
              <a:buSzPct val="130000"/>
            </a:pPr>
            <a:endParaRPr lang="cs-CZ" sz="2000" b="1">
              <a:solidFill>
                <a:srgbClr val="000000"/>
              </a:solidFill>
              <a:latin typeface="Verdana"/>
              <a:ea typeface="Verdana"/>
            </a:endParaRPr>
          </a:p>
          <a:p>
            <a:pPr>
              <a:lnSpc>
                <a:spcPct val="170000"/>
              </a:lnSpc>
              <a:buClr>
                <a:srgbClr val="009EE0"/>
              </a:buClr>
              <a:buSzPct val="130000"/>
            </a:pPr>
            <a:r>
              <a:rPr lang="cs-CZ" sz="2000" b="1">
                <a:solidFill>
                  <a:srgbClr val="000000"/>
                </a:solidFill>
                <a:latin typeface="Verdana"/>
                <a:ea typeface="Verdana"/>
              </a:rPr>
              <a:t>Připravované služby 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(</a:t>
            </a:r>
            <a:r>
              <a:rPr lang="cs-CZ" sz="2000" b="1">
                <a:solidFill>
                  <a:srgbClr val="000000"/>
                </a:solidFill>
                <a:latin typeface="Verdana"/>
                <a:ea typeface="Verdana"/>
              </a:rPr>
              <a:t>předběžná informace</a:t>
            </a:r>
            <a:r>
              <a:rPr lang="cs-CZ" sz="2000">
                <a:solidFill>
                  <a:srgbClr val="000000"/>
                </a:solidFill>
                <a:latin typeface="Verdana"/>
                <a:ea typeface="Verdana"/>
              </a:rPr>
              <a:t>)</a:t>
            </a:r>
          </a:p>
          <a:p>
            <a:pPr lvl="1">
              <a:lnSpc>
                <a:spcPct val="170000"/>
              </a:lnSpc>
              <a:buClr>
                <a:srgbClr val="009EE0"/>
              </a:buClr>
              <a:buSzPct val="130000"/>
            </a:pPr>
            <a:r>
              <a:rPr lang="cs-CZ" sz="1800" b="1">
                <a:solidFill>
                  <a:srgbClr val="009EE0"/>
                </a:solidFill>
                <a:latin typeface="Verdana"/>
                <a:ea typeface="Verdana"/>
              </a:rPr>
              <a:t>Oracle cloud </a:t>
            </a:r>
            <a:r>
              <a:rPr lang="cs-CZ" sz="1800">
                <a:latin typeface="Verdana"/>
                <a:ea typeface="Verdana"/>
              </a:rPr>
              <a:t>(2026)</a:t>
            </a:r>
          </a:p>
          <a:p>
            <a:pPr lvl="1">
              <a:lnSpc>
                <a:spcPct val="170000"/>
              </a:lnSpc>
              <a:buClr>
                <a:srgbClr val="009EE0"/>
              </a:buClr>
              <a:buSzPct val="130000"/>
            </a:pPr>
            <a:r>
              <a:rPr lang="cs-CZ" sz="1800" b="1">
                <a:solidFill>
                  <a:srgbClr val="009EE0"/>
                </a:solidFill>
                <a:latin typeface="Verdana"/>
                <a:ea typeface="Verdana"/>
              </a:rPr>
              <a:t>SAP S/4HANA Cloud </a:t>
            </a:r>
            <a:r>
              <a:rPr lang="cs-CZ" sz="1800">
                <a:latin typeface="Verdana"/>
                <a:ea typeface="Verdana"/>
              </a:rPr>
              <a:t>(2026)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1FF60C-0618-3E94-A9FD-04DC19F32195}"/>
              </a:ext>
            </a:extLst>
          </p:cNvPr>
          <p:cNvSpPr txBox="1"/>
          <p:nvPr/>
        </p:nvSpPr>
        <p:spPr>
          <a:xfrm>
            <a:off x="567490" y="356532"/>
            <a:ext cx="111687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>
                <a:solidFill>
                  <a:srgbClr val="009EE0"/>
                </a:solidFill>
                <a:latin typeface="Verdana"/>
                <a:ea typeface="Verdana"/>
              </a:rPr>
              <a:t>Cloud služby SPCSS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456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EFEA2A72A284A86663D260AE695FE" ma:contentTypeVersion="15" ma:contentTypeDescription="Create a new document." ma:contentTypeScope="" ma:versionID="79226adc30db2e37c9f16829b7a06589">
  <xsd:schema xmlns:xsd="http://www.w3.org/2001/XMLSchema" xmlns:xs="http://www.w3.org/2001/XMLSchema" xmlns:p="http://schemas.microsoft.com/office/2006/metadata/properties" xmlns:ns2="cb4434d3-2450-463d-9224-bf49de7291fd" xmlns:ns3="dabb13e8-2ea7-49f2-a449-147b7807ad62" targetNamespace="http://schemas.microsoft.com/office/2006/metadata/properties" ma:root="true" ma:fieldsID="2c4bc322dda2a1891f18501a264eda81" ns2:_="" ns3:_="">
    <xsd:import namespace="cb4434d3-2450-463d-9224-bf49de7291fd"/>
    <xsd:import namespace="dabb13e8-2ea7-49f2-a449-147b7807a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434d3-2450-463d-9224-bf49de729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523a635-2330-4c69-9a04-bee8d345db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b13e8-2ea7-49f2-a449-147b7807a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285d713-27d8-45d3-88ad-129eae7c0764}" ma:internalName="TaxCatchAll" ma:showField="CatchAllData" ma:web="dabb13e8-2ea7-49f2-a449-147b7807a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4434d3-2450-463d-9224-bf49de7291fd">
      <Terms xmlns="http://schemas.microsoft.com/office/infopath/2007/PartnerControls"/>
    </lcf76f155ced4ddcb4097134ff3c332f>
    <TaxCatchAll xmlns="dabb13e8-2ea7-49f2-a449-147b7807ad62" xsi:nil="true"/>
    <SharedWithUsers xmlns="dabb13e8-2ea7-49f2-a449-147b7807ad62">
      <UserInfo>
        <DisplayName>Stonawski Alan</DisplayName>
        <AccountId>20</AccountId>
        <AccountType/>
      </UserInfo>
      <UserInfo>
        <DisplayName>Lazarová Markéta</DisplayName>
        <AccountId>32</AccountId>
        <AccountType/>
      </UserInfo>
      <UserInfo>
        <DisplayName>Berzsi Gabriel</DisplayName>
        <AccountId>51</AccountId>
        <AccountType/>
      </UserInfo>
      <UserInfo>
        <DisplayName>David Pavel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EA37AC-7733-4ABF-BB4C-F612FA3DF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5F0F56-D93A-415C-8A68-E2BC2A894B39}">
  <ds:schemaRefs>
    <ds:schemaRef ds:uri="cb4434d3-2450-463d-9224-bf49de7291fd"/>
    <ds:schemaRef ds:uri="dabb13e8-2ea7-49f2-a449-147b7807ad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824D1B-8F9F-4F70-BC82-40BEAE72143D}">
  <ds:schemaRefs>
    <ds:schemaRef ds:uri="http://purl.org/dc/dcmitype/"/>
    <ds:schemaRef ds:uri="cb4434d3-2450-463d-9224-bf49de7291fd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abb13e8-2ea7-49f2-a449-147b7807ad6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766</Words>
  <Application>Microsoft Office PowerPoint</Application>
  <PresentationFormat>Širokoúhlá obrazovka</PresentationFormat>
  <Paragraphs>156</Paragraphs>
  <Slides>20</Slides>
  <Notes>10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David</dc:creator>
  <cp:lastModifiedBy>David Pavel</cp:lastModifiedBy>
  <cp:revision>24</cp:revision>
  <dcterms:created xsi:type="dcterms:W3CDTF">2019-12-16T14:01:46Z</dcterms:created>
  <dcterms:modified xsi:type="dcterms:W3CDTF">2024-08-30T09:14:03Z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0x010100B63EFEA2A72A284A86663D260AE695FE</vt:lpwstr>
  </property>
  <property fmtid="{D5CDD505-2E9C-101B-9397-08002B2CF9AE}" pid="3" name="MediaServiceImageTags">
    <vt:lpwstr/>
  </property>
  <property fmtid="{D5CDD505-2E9C-101B-9397-08002B2CF9AE}" pid="4" name="MSIP_Label_61170c8d-0d99-4ad4-8ea3-0f5bd98ae86d_Enabled">
    <vt:lpwstr>true</vt:lpwstr>
  </property>
  <property fmtid="{D5CDD505-2E9C-101B-9397-08002B2CF9AE}" pid="5" name="MSIP_Label_61170c8d-0d99-4ad4-8ea3-0f5bd98ae86d_SetDate">
    <vt:lpwstr>2024-05-13T07:05:26Z</vt:lpwstr>
  </property>
  <property fmtid="{D5CDD505-2E9C-101B-9397-08002B2CF9AE}" pid="6" name="MSIP_Label_61170c8d-0d99-4ad4-8ea3-0f5bd98ae86d_Method">
    <vt:lpwstr>Privileged</vt:lpwstr>
  </property>
  <property fmtid="{D5CDD505-2E9C-101B-9397-08002B2CF9AE}" pid="7" name="MSIP_Label_61170c8d-0d99-4ad4-8ea3-0f5bd98ae86d_Name">
    <vt:lpwstr>TLP Green</vt:lpwstr>
  </property>
  <property fmtid="{D5CDD505-2E9C-101B-9397-08002B2CF9AE}" pid="8" name="MSIP_Label_61170c8d-0d99-4ad4-8ea3-0f5bd98ae86d_SiteId">
    <vt:lpwstr>8ef2ef64-61e6-4033-9f7f-48ccd5d03c90</vt:lpwstr>
  </property>
  <property fmtid="{D5CDD505-2E9C-101B-9397-08002B2CF9AE}" pid="9" name="MSIP_Label_61170c8d-0d99-4ad4-8ea3-0f5bd98ae86d_ActionId">
    <vt:lpwstr>670030e0-ce1f-41fd-8b7c-e8b9d0e922fd</vt:lpwstr>
  </property>
  <property fmtid="{D5CDD505-2E9C-101B-9397-08002B2CF9AE}" pid="10" name="MSIP_Label_61170c8d-0d99-4ad4-8ea3-0f5bd98ae86d_ContentBits">
    <vt:lpwstr>3</vt:lpwstr>
  </property>
  <property fmtid="{D5CDD505-2E9C-101B-9397-08002B2CF9AE}" pid="11" name="ClassificationContentMarkingFooterLocations">
    <vt:lpwstr>Office Theme:8</vt:lpwstr>
  </property>
  <property fmtid="{D5CDD505-2E9C-101B-9397-08002B2CF9AE}" pid="12" name="ClassificationContentMarkingFooterText">
    <vt:lpwstr>TLP:GREEN		</vt:lpwstr>
  </property>
  <property fmtid="{D5CDD505-2E9C-101B-9397-08002B2CF9AE}" pid="13" name="ClassificationContentMarkingHeaderLocations">
    <vt:lpwstr>Office Theme:7</vt:lpwstr>
  </property>
  <property fmtid="{D5CDD505-2E9C-101B-9397-08002B2CF9AE}" pid="14" name="ClassificationContentMarkingHeaderText">
    <vt:lpwstr>TLP:GREEN		</vt:lpwstr>
  </property>
</Properties>
</file>