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handoutMasterIdLst>
    <p:handoutMasterId r:id="rId13"/>
  </p:handoutMasterIdLst>
  <p:sldIdLst>
    <p:sldId id="282" r:id="rId2"/>
    <p:sldId id="316" r:id="rId3"/>
    <p:sldId id="317" r:id="rId4"/>
    <p:sldId id="318" r:id="rId5"/>
    <p:sldId id="323" r:id="rId6"/>
    <p:sldId id="319" r:id="rId7"/>
    <p:sldId id="320" r:id="rId8"/>
    <p:sldId id="321" r:id="rId9"/>
    <p:sldId id="322" r:id="rId10"/>
    <p:sldId id="258"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993A33-CDF0-4467-9E6A-95AD6F21268F}">
          <p14:sldIdLst>
            <p14:sldId id="282"/>
            <p14:sldId id="316"/>
            <p14:sldId id="317"/>
            <p14:sldId id="318"/>
            <p14:sldId id="323"/>
            <p14:sldId id="319"/>
            <p14:sldId id="320"/>
            <p14:sldId id="321"/>
            <p14:sldId id="322"/>
            <p14:sldId id="258"/>
          </p14:sldIdLst>
        </p14:section>
        <p14:section name="Backup" id="{A55DBDED-3D01-48B6-9CDE-D9C7E28430A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0276" autoAdjust="0"/>
  </p:normalViewPr>
  <p:slideViewPr>
    <p:cSldViewPr>
      <p:cViewPr varScale="1">
        <p:scale>
          <a:sx n="91" d="100"/>
          <a:sy n="91" d="100"/>
        </p:scale>
        <p:origin x="1176"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240" y="-3739"/>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dirty="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 Codex, Atos Consulting, Atos Worldgrid, Worldline, BlueKiwi, Bull, Canopy the Open Cloud Company, Unify, Yunano, Zero Email, Zero Email Certified and The Zero Email Company are registered trademarks of the Atos group. June 2016. © 2016 Atos. Confidential information owned by Atos, to be used by the recipient only. This document, or any part of it, may not be reproduced, copied, circulated and/or distributed nor quoted without prior written approval from Atos.</a:t>
            </a:r>
            <a:endParaRPr lang="en-US" sz="500" dirty="0">
              <a:latin typeface="Verdana" pitchFamily="34" charset="0"/>
              <a:ea typeface="Verdana" pitchFamily="34" charset="0"/>
              <a:cs typeface="Verdana" pitchFamily="34" charset="0"/>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01208" y="96623"/>
            <a:ext cx="1412776" cy="514937"/>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5"/>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dirty="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 Codex, Atos Consulting, Atos Worldgrid, Worldline, BlueKiwi, Bull, Canopy the Open Cloud Company, Unify, Yunano, Zero Email, Zero Email Certified and The Zero Email Company are registered trademarks of the Atos group. June 2016. © 2016 Atos. Confidential information owned by Atos, to be used by the recipient only. This document, or any part of it, may not be reproduced, copied, circulated and/or distributed nor quoted without prior written approval from Atos.</a:t>
            </a:r>
            <a:endParaRPr lang="en-US" sz="500" dirty="0">
              <a:latin typeface="Verdana" pitchFamily="34" charset="0"/>
              <a:ea typeface="Verdana" pitchFamily="34" charset="0"/>
              <a:cs typeface="Verdana"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025" t="26798" r="5868" b="27271"/>
          <a:stretch/>
        </p:blipFill>
        <p:spPr>
          <a:xfrm>
            <a:off x="5301208" y="96623"/>
            <a:ext cx="1412776" cy="514937"/>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69BF997-9B5F-4A82-AF31-6E87F25749BF}" type="slidenum">
              <a:rPr lang="en-US" smtClean="0"/>
              <a:pPr/>
              <a:t>1</a:t>
            </a:fld>
            <a:endParaRPr lang="en-US"/>
          </a:p>
        </p:txBody>
      </p:sp>
    </p:spTree>
    <p:extLst>
      <p:ext uri="{BB962C8B-B14F-4D97-AF65-F5344CB8AC3E}">
        <p14:creationId xmlns:p14="http://schemas.microsoft.com/office/powerpoint/2010/main" val="97542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2</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7267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3</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4518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4</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0526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5</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69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6</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6985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7</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082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8</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273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9</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61643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779" y="1203598"/>
            <a:ext cx="8309346"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endParaRPr lang="nl-NL" dirty="0"/>
          </a:p>
        </p:txBody>
      </p:sp>
      <p:sp>
        <p:nvSpPr>
          <p:cNvPr id="3" name="Subtitle 2"/>
          <p:cNvSpPr>
            <a:spLocks noGrp="1"/>
          </p:cNvSpPr>
          <p:nvPr>
            <p:ph type="subTitle" idx="1" hasCustomPrompt="1"/>
          </p:nvPr>
        </p:nvSpPr>
        <p:spPr>
          <a:xfrm>
            <a:off x="212931" y="2320746"/>
            <a:ext cx="8312194" cy="1115100"/>
          </a:xfrm>
          <a:prstGeom prst="rect">
            <a:avLst/>
          </a:prstGeom>
        </p:spPr>
        <p:txBody>
          <a:bodyPr>
            <a:noAutofit/>
          </a:bodyPr>
          <a:lstStyle>
            <a:lvl1pPr marL="0" indent="0" algn="l">
              <a:buNone/>
              <a:defRPr sz="2800" b="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edit the sub title</a:t>
            </a:r>
          </a:p>
        </p:txBody>
      </p:sp>
      <p:sp>
        <p:nvSpPr>
          <p:cNvPr id="10" name="AddClassification"/>
          <p:cNvSpPr txBox="1">
            <a:spLocks noChangeArrowheads="1"/>
          </p:cNvSpPr>
          <p:nvPr userDrawn="1"/>
        </p:nvSpPr>
        <p:spPr bwMode="auto">
          <a:xfrm>
            <a:off x="4278489" y="4646845"/>
            <a:ext cx="58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bg1"/>
                </a:solidFill>
                <a:latin typeface="Verdana" pitchFamily="34" charset="0"/>
                <a:ea typeface="Verdana" pitchFamily="34" charset="0"/>
                <a:cs typeface="Verdana" pitchFamily="34" charset="0"/>
              </a:rPr>
              <a:t>© Atos </a:t>
            </a:r>
          </a:p>
        </p:txBody>
      </p:sp>
    </p:spTree>
    <p:extLst>
      <p:ext uri="{BB962C8B-B14F-4D97-AF65-F5344CB8AC3E}">
        <p14:creationId xmlns:p14="http://schemas.microsoft.com/office/powerpoint/2010/main" val="374200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1816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58317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0280"/>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4143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1364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31317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1364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31317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78062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20472"/>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0066A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rgbClr val="0066A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507246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27296"/>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355976" y="1995686"/>
            <a:ext cx="468052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15779" y="1203598"/>
            <a:ext cx="4950000"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6" y="4240618"/>
            <a:ext cx="4914048"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00" kern="1200">
                <a:solidFill>
                  <a:schemeClr val="bg1"/>
                </a:solidFill>
                <a:latin typeface="Verdana" pitchFamily="34" charset="0"/>
                <a:ea typeface="Verdana" pitchFamily="34" charset="0"/>
                <a:cs typeface="Verdana" pitchFamily="34" charset="0"/>
              </a:rPr>
              <a:t>Atos, the Atos logo, Atos Codex, Atos Consulting, Atos Worldgrid, Worldline, BlueKiwi, Bull, Canopy the Open Cloud Company, Unify, Yunano, Zero Email, Zero Email Certified and The Zero Email Company are registered trademarks of the Atos group. June 2016. © 2016 Atos. Confidential information owned by Atos, to be used by the recipient only. This document, or any part of it, may not be reproduced, copied, circulated and/or distributed nor quoted without prior written approval from Atos.</a:t>
            </a:r>
            <a:endParaRPr lang="en-US" sz="7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2920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090800"/>
            <a:ext cx="8748000" cy="3474900"/>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spTree>
    <p:extLst>
      <p:ext uri="{BB962C8B-B14F-4D97-AF65-F5344CB8AC3E}">
        <p14:creationId xmlns:p14="http://schemas.microsoft.com/office/powerpoint/2010/main" val="15860782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8"/>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spTree>
    <p:extLst>
      <p:ext uri="{BB962C8B-B14F-4D97-AF65-F5344CB8AC3E}">
        <p14:creationId xmlns:p14="http://schemas.microsoft.com/office/powerpoint/2010/main" val="383462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rgbClr val="0066A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6056"/>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44701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 y="-19613"/>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85502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6056"/>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87260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1816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72748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0280"/>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53463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Tree>
    <p:extLst>
      <p:ext uri="{BB962C8B-B14F-4D97-AF65-F5344CB8AC3E}">
        <p14:creationId xmlns:p14="http://schemas.microsoft.com/office/powerpoint/2010/main" val="1998182218"/>
      </p:ext>
    </p:extLst>
  </p:cSld>
  <p:clrMap bg1="lt1" tx1="dk1" bg2="lt2" tx2="dk2" accent1="accent1" accent2="accent2" accent3="accent3" accent4="accent4" accent5="accent5" accent6="accent6" hlink="hlink" folHlink="folHlink"/>
  <p:sldLayoutIdLst>
    <p:sldLayoutId id="2147483652" r:id="rId1"/>
    <p:sldLayoutId id="2147483656" r:id="rId2"/>
    <p:sldLayoutId id="2147483653" r:id="rId3"/>
    <p:sldLayoutId id="2147483654"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55" r:id="rId24"/>
  </p:sldLayoutIdLst>
  <p:hf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cs-CZ" dirty="0"/>
            </a:br>
            <a:br>
              <a:rPr lang="cs-CZ" dirty="0"/>
            </a:br>
            <a:br>
              <a:rPr lang="cs-CZ" dirty="0"/>
            </a:br>
            <a:br>
              <a:rPr lang="cs-CZ" dirty="0"/>
            </a:br>
            <a:br>
              <a:rPr lang="cs-CZ" dirty="0"/>
            </a:br>
            <a:r>
              <a:rPr lang="cs-CZ" dirty="0"/>
              <a:t>Migrace SAP</a:t>
            </a:r>
            <a:br>
              <a:rPr lang="cs-CZ" dirty="0"/>
            </a:br>
            <a:r>
              <a:rPr lang="cs-CZ" dirty="0"/>
              <a:t>S/4 HANA – brownfield</a:t>
            </a:r>
            <a:endParaRPr lang="en-US" dirty="0"/>
          </a:p>
        </p:txBody>
      </p:sp>
      <p:sp>
        <p:nvSpPr>
          <p:cNvPr id="3" name="Subtitle 2"/>
          <p:cNvSpPr>
            <a:spLocks noGrp="1"/>
          </p:cNvSpPr>
          <p:nvPr>
            <p:ph type="subTitle" idx="1"/>
          </p:nvPr>
        </p:nvSpPr>
        <p:spPr/>
        <p:txBody>
          <a:bodyPr/>
          <a:lstStyle/>
          <a:p>
            <a:endParaRPr lang="cs-CZ" dirty="0"/>
          </a:p>
          <a:p>
            <a:endParaRPr lang="cs-CZ" sz="1600" b="1" dirty="0"/>
          </a:p>
          <a:p>
            <a:r>
              <a:rPr lang="cs-CZ" sz="2000" b="1" dirty="0"/>
              <a:t>Martin Večeře</a:t>
            </a:r>
          </a:p>
          <a:p>
            <a:r>
              <a:rPr lang="cs-CZ" sz="1600" b="1" dirty="0"/>
              <a:t>Mikulov 6.9.2022</a:t>
            </a:r>
            <a:endParaRPr lang="en-US" sz="1600" b="1" dirty="0"/>
          </a:p>
        </p:txBody>
      </p:sp>
    </p:spTree>
    <p:extLst>
      <p:ext uri="{BB962C8B-B14F-4D97-AF65-F5344CB8AC3E}">
        <p14:creationId xmlns:p14="http://schemas.microsoft.com/office/powerpoint/2010/main" val="1414563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275606"/>
            <a:ext cx="4950000" cy="1656184"/>
          </a:xfrm>
        </p:spPr>
        <p:txBody>
          <a:bodyPr/>
          <a:lstStyle/>
          <a:p>
            <a:r>
              <a:rPr lang="cs-CZ" dirty="0"/>
              <a:t>Děkuji za pozornost</a:t>
            </a:r>
            <a:br>
              <a:rPr lang="cs-CZ" dirty="0"/>
            </a:br>
            <a:br>
              <a:rPr lang="en-US" sz="1200" dirty="0"/>
            </a:br>
            <a:endParaRPr lang="en-US" dirty="0"/>
          </a:p>
        </p:txBody>
      </p:sp>
    </p:spTree>
    <p:extLst>
      <p:ext uri="{BB962C8B-B14F-4D97-AF65-F5344CB8AC3E}">
        <p14:creationId xmlns:p14="http://schemas.microsoft.com/office/powerpoint/2010/main" val="117820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CEAD455-F676-48D8-8DE9-E595DC9C0486}"/>
              </a:ext>
            </a:extLst>
          </p:cNvPr>
          <p:cNvSpPr/>
          <p:nvPr/>
        </p:nvSpPr>
        <p:spPr>
          <a:xfrm>
            <a:off x="4499992" y="1059582"/>
            <a:ext cx="3168352" cy="352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p:cNvSpPr>
            <a:spLocks noGrp="1"/>
          </p:cNvSpPr>
          <p:nvPr>
            <p:ph type="title"/>
          </p:nvPr>
        </p:nvSpPr>
        <p:spPr/>
        <p:txBody>
          <a:bodyPr/>
          <a:lstStyle/>
          <a:p>
            <a:r>
              <a:rPr lang="cs-CZ" dirty="0"/>
              <a:t>Proč migrovat?</a:t>
            </a:r>
            <a:endParaRPr lang="en-US" sz="2000" dirty="0"/>
          </a:p>
        </p:txBody>
      </p:sp>
      <p:sp>
        <p:nvSpPr>
          <p:cNvPr id="8" name="TextovéPole 7">
            <a:extLst>
              <a:ext uri="{FF2B5EF4-FFF2-40B4-BE49-F238E27FC236}">
                <a16:creationId xmlns:a16="http://schemas.microsoft.com/office/drawing/2014/main" id="{286C856F-3DE7-4707-84B1-D4291FDFA4A8}"/>
              </a:ext>
            </a:extLst>
          </p:cNvPr>
          <p:cNvSpPr txBox="1"/>
          <p:nvPr/>
        </p:nvSpPr>
        <p:spPr>
          <a:xfrm>
            <a:off x="323528" y="1066361"/>
            <a:ext cx="8496944" cy="861774"/>
          </a:xfrm>
          <a:prstGeom prst="rect">
            <a:avLst/>
          </a:prstGeom>
          <a:noFill/>
        </p:spPr>
        <p:txBody>
          <a:bodyPr wrap="square" rtlCol="0">
            <a:spAutoFit/>
          </a:bodyPr>
          <a:lstStyle/>
          <a:p>
            <a:endParaRPr lang="cs-CZ" sz="1400" dirty="0"/>
          </a:p>
          <a:p>
            <a:endParaRPr lang="cs-CZ" dirty="0"/>
          </a:p>
          <a:p>
            <a:endParaRPr lang="cs-CZ" dirty="0"/>
          </a:p>
        </p:txBody>
      </p:sp>
      <p:sp>
        <p:nvSpPr>
          <p:cNvPr id="5" name="TextovéPole 4">
            <a:extLst>
              <a:ext uri="{FF2B5EF4-FFF2-40B4-BE49-F238E27FC236}">
                <a16:creationId xmlns:a16="http://schemas.microsoft.com/office/drawing/2014/main" id="{42AB7C69-57E1-44E4-A658-37B6D917BF0A}"/>
              </a:ext>
            </a:extLst>
          </p:cNvPr>
          <p:cNvSpPr txBox="1"/>
          <p:nvPr/>
        </p:nvSpPr>
        <p:spPr>
          <a:xfrm>
            <a:off x="581166" y="907087"/>
            <a:ext cx="8383322" cy="3785652"/>
          </a:xfrm>
          <a:prstGeom prst="rect">
            <a:avLst/>
          </a:prstGeom>
          <a:noFill/>
        </p:spPr>
        <p:txBody>
          <a:bodyPr wrap="square" rtlCol="0">
            <a:spAutoFit/>
          </a:bodyPr>
          <a:lstStyle/>
          <a:p>
            <a:r>
              <a:rPr lang="cs-CZ" dirty="0"/>
              <a:t>Současná verze SAP R/3 (ECC 6.0 </a:t>
            </a:r>
            <a:r>
              <a:rPr lang="cs-CZ" dirty="0" err="1"/>
              <a:t>EHPx</a:t>
            </a:r>
            <a:r>
              <a:rPr lang="cs-CZ" dirty="0"/>
              <a:t>) je dle aktuálních informací z SAP podporována do roku 2025/27.</a:t>
            </a:r>
          </a:p>
          <a:p>
            <a:endParaRPr lang="cs-CZ" dirty="0"/>
          </a:p>
          <a:p>
            <a:r>
              <a:rPr lang="cs-CZ" dirty="0"/>
              <a:t>Asi není vhodné čekat do posledního okamžiku.</a:t>
            </a:r>
          </a:p>
          <a:p>
            <a:endParaRPr lang="cs-CZ" dirty="0"/>
          </a:p>
          <a:p>
            <a:r>
              <a:rPr lang="cs-CZ" dirty="0"/>
              <a:t>První jsme ale být nechtěli (nicméně v oblasti rozpočtu se nám to stejně podařilo </a:t>
            </a:r>
            <a:r>
              <a:rPr lang="cs-CZ" sz="2400" b="1" dirty="0">
                <a:sym typeface="Wingdings" panose="05000000000000000000" pitchFamily="2" charset="2"/>
              </a:rPr>
              <a:t></a:t>
            </a:r>
            <a:r>
              <a:rPr lang="cs-CZ" dirty="0">
                <a:sym typeface="Wingdings" panose="05000000000000000000" pitchFamily="2" charset="2"/>
              </a:rPr>
              <a:t>).</a:t>
            </a:r>
          </a:p>
          <a:p>
            <a:endParaRPr lang="cs-CZ" dirty="0">
              <a:sym typeface="Wingdings" panose="05000000000000000000" pitchFamily="2" charset="2"/>
            </a:endParaRPr>
          </a:p>
          <a:p>
            <a:r>
              <a:rPr lang="cs-CZ" dirty="0">
                <a:sym typeface="Wingdings" panose="05000000000000000000" pitchFamily="2" charset="2"/>
              </a:rPr>
              <a:t>Časování bylo plně v naší režii, zákazník na nás „netlačil“.</a:t>
            </a:r>
          </a:p>
          <a:p>
            <a:endParaRPr lang="cs-CZ" dirty="0">
              <a:sym typeface="Wingdings" panose="05000000000000000000" pitchFamily="2" charset="2"/>
            </a:endParaRPr>
          </a:p>
          <a:p>
            <a:r>
              <a:rPr lang="cs-CZ" dirty="0">
                <a:sym typeface="Wingdings" panose="05000000000000000000" pitchFamily="2" charset="2"/>
              </a:rPr>
              <a:t>Vstupní podmínky byly dobré: systémy se vždy snažíme mít řádně </a:t>
            </a:r>
            <a:r>
              <a:rPr lang="cs-CZ" dirty="0" err="1">
                <a:sym typeface="Wingdings" panose="05000000000000000000" pitchFamily="2" charset="2"/>
              </a:rPr>
              <a:t>opečované</a:t>
            </a:r>
            <a:r>
              <a:rPr lang="cs-CZ" dirty="0">
                <a:sym typeface="Wingdings" panose="05000000000000000000" pitchFamily="2" charset="2"/>
              </a:rPr>
              <a:t> dle EWA reportu. Systém byl Unicode a byl na DB HANA.</a:t>
            </a:r>
          </a:p>
          <a:p>
            <a:endParaRPr lang="cs-CZ" dirty="0">
              <a:sym typeface="Wingdings" panose="05000000000000000000" pitchFamily="2" charset="2"/>
            </a:endParaRPr>
          </a:p>
        </p:txBody>
      </p:sp>
      <p:pic>
        <p:nvPicPr>
          <p:cNvPr id="10" name="Picture 2">
            <a:extLst>
              <a:ext uri="{FF2B5EF4-FFF2-40B4-BE49-F238E27FC236}">
                <a16:creationId xmlns:a16="http://schemas.microsoft.com/office/drawing/2014/main" id="{B14B4F4D-A038-4A56-A82B-C8E48DE39F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228" y="134121"/>
            <a:ext cx="1418188" cy="68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995523BC-2F43-463F-8BDE-8B9975C11AAB}"/>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2432" y="993979"/>
            <a:ext cx="503968" cy="45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31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CEAD455-F676-48D8-8DE9-E595DC9C0486}"/>
              </a:ext>
            </a:extLst>
          </p:cNvPr>
          <p:cNvSpPr/>
          <p:nvPr/>
        </p:nvSpPr>
        <p:spPr>
          <a:xfrm>
            <a:off x="4499992" y="1059582"/>
            <a:ext cx="3168352" cy="352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p:cNvSpPr>
            <a:spLocks noGrp="1"/>
          </p:cNvSpPr>
          <p:nvPr>
            <p:ph type="title"/>
          </p:nvPr>
        </p:nvSpPr>
        <p:spPr/>
        <p:txBody>
          <a:bodyPr/>
          <a:lstStyle/>
          <a:p>
            <a:r>
              <a:rPr lang="cs-CZ" dirty="0"/>
              <a:t>Migrace není jen teorie, </a:t>
            </a:r>
            <a:r>
              <a:rPr lang="cs-CZ" dirty="0" err="1"/>
              <a:t>Sandbox</a:t>
            </a:r>
            <a:r>
              <a:rPr lang="cs-CZ" dirty="0"/>
              <a:t> I</a:t>
            </a:r>
            <a:endParaRPr lang="en-US" dirty="0"/>
          </a:p>
        </p:txBody>
      </p:sp>
      <p:sp>
        <p:nvSpPr>
          <p:cNvPr id="8" name="TextovéPole 7">
            <a:extLst>
              <a:ext uri="{FF2B5EF4-FFF2-40B4-BE49-F238E27FC236}">
                <a16:creationId xmlns:a16="http://schemas.microsoft.com/office/drawing/2014/main" id="{286C856F-3DE7-4707-84B1-D4291FDFA4A8}"/>
              </a:ext>
            </a:extLst>
          </p:cNvPr>
          <p:cNvSpPr txBox="1"/>
          <p:nvPr/>
        </p:nvSpPr>
        <p:spPr>
          <a:xfrm>
            <a:off x="437492" y="987574"/>
            <a:ext cx="8496944" cy="5047536"/>
          </a:xfrm>
          <a:prstGeom prst="rect">
            <a:avLst/>
          </a:prstGeom>
          <a:noFill/>
        </p:spPr>
        <p:txBody>
          <a:bodyPr wrap="square" rtlCol="0">
            <a:spAutoFit/>
          </a:bodyPr>
          <a:lstStyle/>
          <a:p>
            <a:r>
              <a:rPr lang="cs-CZ" dirty="0">
                <a:sym typeface="Wingdings" panose="05000000000000000000" pitchFamily="2" charset="2"/>
              </a:rPr>
              <a:t>První interní test jsme provedli  05/2020</a:t>
            </a:r>
          </a:p>
          <a:p>
            <a:pPr marL="285750" indent="-285750">
              <a:buFont typeface="Arial" panose="020B0604020202020204" pitchFamily="34" charset="0"/>
              <a:buChar char="•"/>
            </a:pPr>
            <a:r>
              <a:rPr lang="cs-CZ" dirty="0">
                <a:sym typeface="Wingdings" panose="05000000000000000000" pitchFamily="2" charset="2"/>
              </a:rPr>
              <a:t>	vlastně jen BC a FI </a:t>
            </a:r>
          </a:p>
          <a:p>
            <a:endParaRPr lang="cs-CZ" sz="1400" dirty="0">
              <a:sym typeface="Wingdings" panose="05000000000000000000" pitchFamily="2" charset="2"/>
            </a:endParaRPr>
          </a:p>
          <a:p>
            <a:r>
              <a:rPr lang="cs-CZ" dirty="0">
                <a:sym typeface="Wingdings" panose="05000000000000000000" pitchFamily="2" charset="2"/>
              </a:rPr>
              <a:t>Na krocích pro dokončení (testování) se ale již podíleli všichni konzultanti (BC, FI, FI-AA,</a:t>
            </a:r>
          </a:p>
          <a:p>
            <a:r>
              <a:rPr lang="cs-CZ" dirty="0">
                <a:sym typeface="Wingdings" panose="05000000000000000000" pitchFamily="2" charset="2"/>
              </a:rPr>
              <a:t>FM, CO, HR, REM, MM).</a:t>
            </a:r>
          </a:p>
          <a:p>
            <a:r>
              <a:rPr lang="cs-CZ" dirty="0">
                <a:sym typeface="Wingdings" panose="05000000000000000000" pitchFamily="2" charset="2"/>
              </a:rPr>
              <a:t>	</a:t>
            </a:r>
          </a:p>
          <a:p>
            <a:r>
              <a:rPr lang="cs-CZ" dirty="0">
                <a:sym typeface="Wingdings" panose="05000000000000000000" pitchFamily="2" charset="2"/>
              </a:rPr>
              <a:t>Teoretická příprava:</a:t>
            </a:r>
          </a:p>
          <a:p>
            <a:r>
              <a:rPr lang="cs-CZ" dirty="0">
                <a:sym typeface="Wingdings" panose="05000000000000000000" pitchFamily="2" charset="2"/>
              </a:rPr>
              <a:t>nějaká byla…….</a:t>
            </a:r>
          </a:p>
          <a:p>
            <a:r>
              <a:rPr lang="en-US" sz="1800" dirty="0"/>
              <a:t>Simplification List</a:t>
            </a:r>
            <a:r>
              <a:rPr lang="cs-CZ" sz="1800" dirty="0"/>
              <a:t>/</a:t>
            </a:r>
            <a:r>
              <a:rPr lang="cs-CZ" sz="1800" dirty="0" err="1"/>
              <a:t>Catalog</a:t>
            </a:r>
            <a:r>
              <a:rPr lang="en-US" sz="1800" dirty="0"/>
              <a:t> </a:t>
            </a:r>
            <a:endParaRPr lang="cs-CZ" sz="1800" dirty="0"/>
          </a:p>
          <a:p>
            <a:r>
              <a:rPr lang="en-US" sz="1800" dirty="0"/>
              <a:t>for SAP S/4HANA</a:t>
            </a:r>
            <a:r>
              <a:rPr lang="cs-CZ" sz="1800" dirty="0"/>
              <a:t>……</a:t>
            </a:r>
          </a:p>
          <a:p>
            <a:r>
              <a:rPr lang="cs-CZ" dirty="0"/>
              <a:t>Pokud chcete studovat,</a:t>
            </a:r>
          </a:p>
          <a:p>
            <a:r>
              <a:rPr lang="cs-CZ" dirty="0"/>
              <a:t>je toho plno……</a:t>
            </a:r>
            <a:endParaRPr lang="cs-CZ" sz="1800" dirty="0"/>
          </a:p>
          <a:p>
            <a:endParaRPr lang="cs-CZ" dirty="0">
              <a:sym typeface="Wingdings" panose="05000000000000000000" pitchFamily="2" charset="2"/>
            </a:endParaRPr>
          </a:p>
          <a:p>
            <a:endParaRPr lang="cs-CZ" dirty="0">
              <a:sym typeface="Wingdings" panose="05000000000000000000" pitchFamily="2" charset="2"/>
            </a:endParaRPr>
          </a:p>
          <a:p>
            <a:endParaRPr lang="cs-CZ" sz="1400" dirty="0">
              <a:sym typeface="Wingdings" panose="05000000000000000000" pitchFamily="2" charset="2"/>
            </a:endParaRPr>
          </a:p>
          <a:p>
            <a:endParaRPr lang="cs-CZ" sz="1400" dirty="0">
              <a:sym typeface="Wingdings" panose="05000000000000000000" pitchFamily="2" charset="2"/>
            </a:endParaRPr>
          </a:p>
          <a:p>
            <a:endParaRPr lang="cs-CZ" sz="1400" dirty="0">
              <a:sym typeface="Wingdings" panose="05000000000000000000" pitchFamily="2" charset="2"/>
            </a:endParaRPr>
          </a:p>
          <a:p>
            <a:r>
              <a:rPr lang="cs-CZ" sz="1400" dirty="0">
                <a:sym typeface="Wingdings" panose="05000000000000000000" pitchFamily="2" charset="2"/>
              </a:rPr>
              <a:t> </a:t>
            </a:r>
            <a:endParaRPr lang="cs-CZ" sz="1400" dirty="0"/>
          </a:p>
        </p:txBody>
      </p:sp>
      <p:pic>
        <p:nvPicPr>
          <p:cNvPr id="9" name="Picture 2">
            <a:extLst>
              <a:ext uri="{FF2B5EF4-FFF2-40B4-BE49-F238E27FC236}">
                <a16:creationId xmlns:a16="http://schemas.microsoft.com/office/drawing/2014/main" id="{98D8B6D7-CF69-4A40-AADA-D4CA747E3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228" y="134121"/>
            <a:ext cx="1418188" cy="68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1EC015A3-4D66-43EA-8DA7-D547914ED835}"/>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2432" y="993979"/>
            <a:ext cx="503968" cy="45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ázek 4">
            <a:extLst>
              <a:ext uri="{FF2B5EF4-FFF2-40B4-BE49-F238E27FC236}">
                <a16:creationId xmlns:a16="http://schemas.microsoft.com/office/drawing/2014/main" id="{08BD9870-A454-505E-EE6B-82E774E7AC99}"/>
              </a:ext>
            </a:extLst>
          </p:cNvPr>
          <p:cNvPicPr>
            <a:picLocks noChangeAspect="1"/>
          </p:cNvPicPr>
          <p:nvPr/>
        </p:nvPicPr>
        <p:blipFill>
          <a:blip r:embed="rId5"/>
          <a:stretch>
            <a:fillRect/>
          </a:stretch>
        </p:blipFill>
        <p:spPr>
          <a:xfrm>
            <a:off x="3846328" y="2182504"/>
            <a:ext cx="5220072" cy="2874822"/>
          </a:xfrm>
          <a:prstGeom prst="rect">
            <a:avLst/>
          </a:prstGeom>
        </p:spPr>
      </p:pic>
      <p:sp>
        <p:nvSpPr>
          <p:cNvPr id="6" name="TextovéPole 5">
            <a:extLst>
              <a:ext uri="{FF2B5EF4-FFF2-40B4-BE49-F238E27FC236}">
                <a16:creationId xmlns:a16="http://schemas.microsoft.com/office/drawing/2014/main" id="{DAC3E01F-ED9B-AEBF-1943-6CFD96DBE73B}"/>
              </a:ext>
            </a:extLst>
          </p:cNvPr>
          <p:cNvSpPr txBox="1"/>
          <p:nvPr/>
        </p:nvSpPr>
        <p:spPr>
          <a:xfrm>
            <a:off x="5488016" y="2201793"/>
            <a:ext cx="3816424" cy="369332"/>
          </a:xfrm>
          <a:prstGeom prst="rect">
            <a:avLst/>
          </a:prstGeom>
          <a:noFill/>
        </p:spPr>
        <p:txBody>
          <a:bodyPr wrap="square" rtlCol="0">
            <a:spAutoFit/>
          </a:bodyPr>
          <a:lstStyle/>
          <a:p>
            <a:r>
              <a:rPr lang="en-US" sz="1800" b="1" i="0" u="none" strike="noStrike" baseline="0" dirty="0">
                <a:solidFill>
                  <a:srgbClr val="212121"/>
                </a:solidFill>
                <a:latin typeface="Benton Sans"/>
              </a:rPr>
              <a:t>Conversion Guide for SAP S/4HANA</a:t>
            </a:r>
            <a:endParaRPr lang="cs-CZ" dirty="0">
              <a:sym typeface="Wingdings" panose="05000000000000000000" pitchFamily="2" charset="2"/>
            </a:endParaRPr>
          </a:p>
        </p:txBody>
      </p:sp>
    </p:spTree>
    <p:extLst>
      <p:ext uri="{BB962C8B-B14F-4D97-AF65-F5344CB8AC3E}">
        <p14:creationId xmlns:p14="http://schemas.microsoft.com/office/powerpoint/2010/main" val="349950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CEAD455-F676-48D8-8DE9-E595DC9C0486}"/>
              </a:ext>
            </a:extLst>
          </p:cNvPr>
          <p:cNvSpPr/>
          <p:nvPr/>
        </p:nvSpPr>
        <p:spPr>
          <a:xfrm>
            <a:off x="4499992" y="1059582"/>
            <a:ext cx="3168352" cy="352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p:cNvSpPr>
            <a:spLocks noGrp="1"/>
          </p:cNvSpPr>
          <p:nvPr>
            <p:ph type="title"/>
          </p:nvPr>
        </p:nvSpPr>
        <p:spPr/>
        <p:txBody>
          <a:bodyPr/>
          <a:lstStyle/>
          <a:p>
            <a:r>
              <a:rPr lang="cs-CZ" dirty="0"/>
              <a:t>A pak už to nabralo vážný směr</a:t>
            </a:r>
            <a:br>
              <a:rPr lang="cs-CZ" dirty="0"/>
            </a:br>
            <a:r>
              <a:rPr lang="cs-CZ" dirty="0"/>
              <a:t>SANDBOX II</a:t>
            </a:r>
            <a:endParaRPr lang="en-US" dirty="0"/>
          </a:p>
        </p:txBody>
      </p:sp>
      <p:sp>
        <p:nvSpPr>
          <p:cNvPr id="8" name="TextovéPole 7">
            <a:extLst>
              <a:ext uri="{FF2B5EF4-FFF2-40B4-BE49-F238E27FC236}">
                <a16:creationId xmlns:a16="http://schemas.microsoft.com/office/drawing/2014/main" id="{286C856F-3DE7-4707-84B1-D4291FDFA4A8}"/>
              </a:ext>
            </a:extLst>
          </p:cNvPr>
          <p:cNvSpPr txBox="1"/>
          <p:nvPr/>
        </p:nvSpPr>
        <p:spPr>
          <a:xfrm>
            <a:off x="323528" y="1066361"/>
            <a:ext cx="8496944" cy="861774"/>
          </a:xfrm>
          <a:prstGeom prst="rect">
            <a:avLst/>
          </a:prstGeom>
          <a:noFill/>
        </p:spPr>
        <p:txBody>
          <a:bodyPr wrap="square" rtlCol="0">
            <a:spAutoFit/>
          </a:bodyPr>
          <a:lstStyle/>
          <a:p>
            <a:endParaRPr lang="cs-CZ" sz="1400" dirty="0"/>
          </a:p>
          <a:p>
            <a:endParaRPr lang="cs-CZ" dirty="0"/>
          </a:p>
          <a:p>
            <a:endParaRPr lang="cs-CZ" dirty="0"/>
          </a:p>
        </p:txBody>
      </p:sp>
      <p:sp>
        <p:nvSpPr>
          <p:cNvPr id="5" name="TextovéPole 4">
            <a:extLst>
              <a:ext uri="{FF2B5EF4-FFF2-40B4-BE49-F238E27FC236}">
                <a16:creationId xmlns:a16="http://schemas.microsoft.com/office/drawing/2014/main" id="{42AB7C69-57E1-44E4-A658-37B6D917BF0A}"/>
              </a:ext>
            </a:extLst>
          </p:cNvPr>
          <p:cNvSpPr txBox="1"/>
          <p:nvPr/>
        </p:nvSpPr>
        <p:spPr>
          <a:xfrm>
            <a:off x="581166" y="907087"/>
            <a:ext cx="8383322" cy="3970318"/>
          </a:xfrm>
          <a:prstGeom prst="rect">
            <a:avLst/>
          </a:prstGeom>
          <a:noFill/>
        </p:spPr>
        <p:txBody>
          <a:bodyPr wrap="square" rtlCol="0">
            <a:spAutoFit/>
          </a:bodyPr>
          <a:lstStyle/>
          <a:p>
            <a:r>
              <a:rPr lang="cs-CZ" dirty="0"/>
              <a:t>To už byla jiná liga. Ale stále to dělali stejní konzultanti. Migrace i podpora byla ve stejných rukách. Mělo to své výhody i nevýhody.</a:t>
            </a:r>
          </a:p>
          <a:p>
            <a:endParaRPr lang="cs-CZ" dirty="0"/>
          </a:p>
          <a:p>
            <a:r>
              <a:rPr lang="cs-CZ" dirty="0"/>
              <a:t>SAP neustále vylepšoval kontrolní reporty a to co nám v prvním kole vyšlo jako OK najednou hlásilo chyby.</a:t>
            </a:r>
          </a:p>
          <a:p>
            <a:endParaRPr lang="cs-CZ" dirty="0"/>
          </a:p>
          <a:p>
            <a:r>
              <a:rPr lang="cs-CZ" dirty="0"/>
              <a:t>Nebylo možné zastavit veškerý vývoj.</a:t>
            </a:r>
          </a:p>
          <a:p>
            <a:endParaRPr lang="cs-CZ" dirty="0"/>
          </a:p>
          <a:p>
            <a:r>
              <a:rPr lang="cs-CZ" dirty="0"/>
              <a:t>Nicméně vše se podařilo zdárně otestovat a započaly přípravy na vlastní migraci.</a:t>
            </a:r>
          </a:p>
          <a:p>
            <a:endParaRPr lang="cs-CZ" dirty="0"/>
          </a:p>
          <a:p>
            <a:r>
              <a:rPr lang="cs-CZ" dirty="0">
                <a:sym typeface="Wingdings" panose="05000000000000000000" pitchFamily="2" charset="2"/>
              </a:rPr>
              <a:t>Bylo třeba dát pozor na kompatibilitu s okolními systémy – především </a:t>
            </a:r>
            <a:r>
              <a:rPr lang="cs-CZ" dirty="0" err="1">
                <a:sym typeface="Wingdings" panose="05000000000000000000" pitchFamily="2" charset="2"/>
              </a:rPr>
              <a:t>Fiori</a:t>
            </a:r>
            <a:r>
              <a:rPr lang="cs-CZ" dirty="0">
                <a:sym typeface="Wingdings" panose="05000000000000000000" pitchFamily="2" charset="2"/>
              </a:rPr>
              <a:t>. Ale i ostatní jako </a:t>
            </a:r>
            <a:r>
              <a:rPr lang="cs-CZ" dirty="0" err="1">
                <a:sym typeface="Wingdings" panose="05000000000000000000" pitchFamily="2" charset="2"/>
              </a:rPr>
              <a:t>Content</a:t>
            </a:r>
            <a:r>
              <a:rPr lang="cs-CZ" dirty="0">
                <a:sym typeface="Wingdings" panose="05000000000000000000" pitchFamily="2" charset="2"/>
              </a:rPr>
              <a:t>, portál apod.</a:t>
            </a:r>
          </a:p>
          <a:p>
            <a:endParaRPr lang="cs-CZ" dirty="0">
              <a:sym typeface="Wingdings" panose="05000000000000000000" pitchFamily="2" charset="2"/>
            </a:endParaRPr>
          </a:p>
        </p:txBody>
      </p:sp>
      <p:pic>
        <p:nvPicPr>
          <p:cNvPr id="11" name="Picture 2">
            <a:extLst>
              <a:ext uri="{FF2B5EF4-FFF2-40B4-BE49-F238E27FC236}">
                <a16:creationId xmlns:a16="http://schemas.microsoft.com/office/drawing/2014/main" id="{5640B5AA-6F9A-4AA5-BCAE-47DBD4A08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228" y="134121"/>
            <a:ext cx="1418188" cy="68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1EA9E10B-D712-4F69-899F-C0132C6ED4D0}"/>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2432" y="993979"/>
            <a:ext cx="503968" cy="45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64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Poučení I po druhé migraci </a:t>
            </a:r>
            <a:r>
              <a:rPr lang="cs-CZ" dirty="0" err="1"/>
              <a:t>Sandboxu</a:t>
            </a:r>
            <a:endParaRPr lang="en-US" dirty="0"/>
          </a:p>
        </p:txBody>
      </p:sp>
      <p:sp>
        <p:nvSpPr>
          <p:cNvPr id="8" name="TextovéPole 7">
            <a:extLst>
              <a:ext uri="{FF2B5EF4-FFF2-40B4-BE49-F238E27FC236}">
                <a16:creationId xmlns:a16="http://schemas.microsoft.com/office/drawing/2014/main" id="{286C856F-3DE7-4707-84B1-D4291FDFA4A8}"/>
              </a:ext>
            </a:extLst>
          </p:cNvPr>
          <p:cNvSpPr txBox="1"/>
          <p:nvPr/>
        </p:nvSpPr>
        <p:spPr>
          <a:xfrm>
            <a:off x="683568" y="1419622"/>
            <a:ext cx="8496944" cy="861774"/>
          </a:xfrm>
          <a:prstGeom prst="rect">
            <a:avLst/>
          </a:prstGeom>
          <a:noFill/>
        </p:spPr>
        <p:txBody>
          <a:bodyPr wrap="square" rtlCol="0">
            <a:spAutoFit/>
          </a:bodyPr>
          <a:lstStyle/>
          <a:p>
            <a:endParaRPr lang="cs-CZ" sz="1400" dirty="0"/>
          </a:p>
          <a:p>
            <a:endParaRPr lang="cs-CZ" dirty="0"/>
          </a:p>
          <a:p>
            <a:endParaRPr lang="cs-CZ" dirty="0"/>
          </a:p>
        </p:txBody>
      </p:sp>
      <p:sp>
        <p:nvSpPr>
          <p:cNvPr id="6" name="Obdélník 5">
            <a:extLst>
              <a:ext uri="{FF2B5EF4-FFF2-40B4-BE49-F238E27FC236}">
                <a16:creationId xmlns:a16="http://schemas.microsoft.com/office/drawing/2014/main" id="{B331957E-1563-47E9-9629-18F2238B64A2}"/>
              </a:ext>
            </a:extLst>
          </p:cNvPr>
          <p:cNvSpPr/>
          <p:nvPr/>
        </p:nvSpPr>
        <p:spPr>
          <a:xfrm>
            <a:off x="365142" y="1491630"/>
            <a:ext cx="8383322" cy="1195425"/>
          </a:xfrm>
          <a:prstGeom prst="rect">
            <a:avLst/>
          </a:prstGeom>
          <a:solidFill>
            <a:schemeClr val="accent1">
              <a:alpha val="77000"/>
            </a:schemeClr>
          </a:solidFill>
          <a:ln w="66675">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44D9F112-E7D1-4ED1-AF6C-84BF1066CC2A}"/>
              </a:ext>
            </a:extLst>
          </p:cNvPr>
          <p:cNvSpPr/>
          <p:nvPr/>
        </p:nvSpPr>
        <p:spPr>
          <a:xfrm>
            <a:off x="365142" y="2931790"/>
            <a:ext cx="8383322" cy="633486"/>
          </a:xfrm>
          <a:prstGeom prst="rect">
            <a:avLst/>
          </a:prstGeom>
          <a:solidFill>
            <a:schemeClr val="accent1">
              <a:alpha val="77000"/>
            </a:schemeClr>
          </a:solidFill>
          <a:ln w="66675">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71C1C12F-8A26-41C4-B7F1-3165783741F7}"/>
              </a:ext>
            </a:extLst>
          </p:cNvPr>
          <p:cNvSpPr/>
          <p:nvPr/>
        </p:nvSpPr>
        <p:spPr>
          <a:xfrm>
            <a:off x="365142" y="3795886"/>
            <a:ext cx="8383322" cy="777502"/>
          </a:xfrm>
          <a:prstGeom prst="rect">
            <a:avLst/>
          </a:prstGeom>
          <a:solidFill>
            <a:schemeClr val="accent1">
              <a:alpha val="77000"/>
            </a:schemeClr>
          </a:solidFill>
          <a:ln w="66675">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Picture 2">
            <a:extLst>
              <a:ext uri="{FF2B5EF4-FFF2-40B4-BE49-F238E27FC236}">
                <a16:creationId xmlns:a16="http://schemas.microsoft.com/office/drawing/2014/main" id="{BA17666F-B131-451E-80D1-53B325FFE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228" y="134121"/>
            <a:ext cx="1418188" cy="68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5A95B16E-BFE3-404D-BA74-6674F7FDD20E}"/>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2432" y="993979"/>
            <a:ext cx="503968" cy="45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a:extLst>
              <a:ext uri="{FF2B5EF4-FFF2-40B4-BE49-F238E27FC236}">
                <a16:creationId xmlns:a16="http://schemas.microsoft.com/office/drawing/2014/main" id="{42AB7C69-57E1-44E4-A658-37B6D917BF0A}"/>
              </a:ext>
            </a:extLst>
          </p:cNvPr>
          <p:cNvSpPr txBox="1"/>
          <p:nvPr/>
        </p:nvSpPr>
        <p:spPr>
          <a:xfrm>
            <a:off x="395536" y="3787733"/>
            <a:ext cx="8383322" cy="646331"/>
          </a:xfrm>
          <a:prstGeom prst="rect">
            <a:avLst/>
          </a:prstGeom>
          <a:noFill/>
        </p:spPr>
        <p:txBody>
          <a:bodyPr wrap="square" rtlCol="0">
            <a:spAutoFit/>
          </a:bodyPr>
          <a:lstStyle/>
          <a:p>
            <a:r>
              <a:rPr lang="cs-CZ" b="1" dirty="0">
                <a:solidFill>
                  <a:schemeClr val="bg1"/>
                </a:solidFill>
                <a:sym typeface="Wingdings" panose="05000000000000000000" pitchFamily="2" charset="2"/>
              </a:rPr>
              <a:t>Některá nastavení se dají udělat již dopředu v produkci – ušetří to čas</a:t>
            </a:r>
          </a:p>
        </p:txBody>
      </p:sp>
      <p:sp>
        <p:nvSpPr>
          <p:cNvPr id="15" name="TextovéPole 14">
            <a:extLst>
              <a:ext uri="{FF2B5EF4-FFF2-40B4-BE49-F238E27FC236}">
                <a16:creationId xmlns:a16="http://schemas.microsoft.com/office/drawing/2014/main" id="{043C53DA-325F-4F62-8D81-9AFA56EB4C54}"/>
              </a:ext>
            </a:extLst>
          </p:cNvPr>
          <p:cNvSpPr txBox="1"/>
          <p:nvPr/>
        </p:nvSpPr>
        <p:spPr>
          <a:xfrm>
            <a:off x="581166" y="3006227"/>
            <a:ext cx="8383322" cy="369332"/>
          </a:xfrm>
          <a:prstGeom prst="rect">
            <a:avLst/>
          </a:prstGeom>
          <a:noFill/>
        </p:spPr>
        <p:txBody>
          <a:bodyPr wrap="square" rtlCol="0">
            <a:spAutoFit/>
          </a:bodyPr>
          <a:lstStyle/>
          <a:p>
            <a:r>
              <a:rPr lang="cs-CZ" b="1" dirty="0">
                <a:solidFill>
                  <a:schemeClr val="bg1"/>
                </a:solidFill>
                <a:sym typeface="Wingdings" panose="05000000000000000000" pitchFamily="2" charset="2"/>
              </a:rPr>
              <a:t>Migrace BP je dobré udělat dopředu – uspoří to čas a stres</a:t>
            </a:r>
          </a:p>
        </p:txBody>
      </p:sp>
      <p:sp>
        <p:nvSpPr>
          <p:cNvPr id="16" name="TextovéPole 15">
            <a:extLst>
              <a:ext uri="{FF2B5EF4-FFF2-40B4-BE49-F238E27FC236}">
                <a16:creationId xmlns:a16="http://schemas.microsoft.com/office/drawing/2014/main" id="{03A8E0FF-D27B-4346-B1A1-8207BD131989}"/>
              </a:ext>
            </a:extLst>
          </p:cNvPr>
          <p:cNvSpPr txBox="1"/>
          <p:nvPr/>
        </p:nvSpPr>
        <p:spPr>
          <a:xfrm>
            <a:off x="491451" y="1653561"/>
            <a:ext cx="8383322" cy="646331"/>
          </a:xfrm>
          <a:prstGeom prst="rect">
            <a:avLst/>
          </a:prstGeom>
          <a:noFill/>
        </p:spPr>
        <p:txBody>
          <a:bodyPr wrap="square" rtlCol="0">
            <a:spAutoFit/>
          </a:bodyPr>
          <a:lstStyle/>
          <a:p>
            <a:r>
              <a:rPr lang="cs-CZ" b="1" dirty="0">
                <a:solidFill>
                  <a:schemeClr val="bg1"/>
                </a:solidFill>
                <a:sym typeface="Wingdings" panose="05000000000000000000" pitchFamily="2" charset="2"/>
              </a:rPr>
              <a:t>„Hrajte“ si s tím jak dlouho chcete, ale, když už se rozhodnete, že nadešel ten pravý čas, tak už není na co čekat.</a:t>
            </a:r>
          </a:p>
        </p:txBody>
      </p:sp>
    </p:spTree>
    <p:extLst>
      <p:ext uri="{BB962C8B-B14F-4D97-AF65-F5344CB8AC3E}">
        <p14:creationId xmlns:p14="http://schemas.microsoft.com/office/powerpoint/2010/main" val="7747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5"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CEAD455-F676-48D8-8DE9-E595DC9C0486}"/>
              </a:ext>
            </a:extLst>
          </p:cNvPr>
          <p:cNvSpPr/>
          <p:nvPr/>
        </p:nvSpPr>
        <p:spPr>
          <a:xfrm>
            <a:off x="4499992" y="1059582"/>
            <a:ext cx="3168352" cy="352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p:cNvSpPr>
            <a:spLocks noGrp="1"/>
          </p:cNvSpPr>
          <p:nvPr>
            <p:ph type="title"/>
          </p:nvPr>
        </p:nvSpPr>
        <p:spPr/>
        <p:txBody>
          <a:bodyPr/>
          <a:lstStyle/>
          <a:p>
            <a:r>
              <a:rPr lang="cs-CZ" dirty="0"/>
              <a:t>Produktivní migrace (vývoj, test,</a:t>
            </a:r>
            <a:br>
              <a:rPr lang="cs-CZ" dirty="0"/>
            </a:br>
            <a:r>
              <a:rPr lang="cs-CZ" dirty="0"/>
              <a:t>produkce) I</a:t>
            </a:r>
            <a:endParaRPr lang="en-US" sz="2000" dirty="0"/>
          </a:p>
        </p:txBody>
      </p:sp>
      <p:sp>
        <p:nvSpPr>
          <p:cNvPr id="8" name="TextovéPole 7">
            <a:extLst>
              <a:ext uri="{FF2B5EF4-FFF2-40B4-BE49-F238E27FC236}">
                <a16:creationId xmlns:a16="http://schemas.microsoft.com/office/drawing/2014/main" id="{286C856F-3DE7-4707-84B1-D4291FDFA4A8}"/>
              </a:ext>
            </a:extLst>
          </p:cNvPr>
          <p:cNvSpPr txBox="1"/>
          <p:nvPr/>
        </p:nvSpPr>
        <p:spPr>
          <a:xfrm>
            <a:off x="323528" y="1066361"/>
            <a:ext cx="8496944" cy="861774"/>
          </a:xfrm>
          <a:prstGeom prst="rect">
            <a:avLst/>
          </a:prstGeom>
          <a:noFill/>
        </p:spPr>
        <p:txBody>
          <a:bodyPr wrap="square" rtlCol="0">
            <a:spAutoFit/>
          </a:bodyPr>
          <a:lstStyle/>
          <a:p>
            <a:endParaRPr lang="cs-CZ" sz="1400" dirty="0"/>
          </a:p>
          <a:p>
            <a:endParaRPr lang="cs-CZ" dirty="0"/>
          </a:p>
          <a:p>
            <a:endParaRPr lang="cs-CZ" dirty="0"/>
          </a:p>
        </p:txBody>
      </p:sp>
      <p:sp>
        <p:nvSpPr>
          <p:cNvPr id="5" name="TextovéPole 4">
            <a:extLst>
              <a:ext uri="{FF2B5EF4-FFF2-40B4-BE49-F238E27FC236}">
                <a16:creationId xmlns:a16="http://schemas.microsoft.com/office/drawing/2014/main" id="{42AB7C69-57E1-44E4-A658-37B6D917BF0A}"/>
              </a:ext>
            </a:extLst>
          </p:cNvPr>
          <p:cNvSpPr txBox="1"/>
          <p:nvPr/>
        </p:nvSpPr>
        <p:spPr>
          <a:xfrm>
            <a:off x="581166" y="907087"/>
            <a:ext cx="8383322" cy="1477328"/>
          </a:xfrm>
          <a:prstGeom prst="rect">
            <a:avLst/>
          </a:prstGeom>
          <a:noFill/>
        </p:spPr>
        <p:txBody>
          <a:bodyPr wrap="square" rtlCol="0">
            <a:spAutoFit/>
          </a:bodyPr>
          <a:lstStyle/>
          <a:p>
            <a:pPr marL="285750" indent="-285750">
              <a:buFont typeface="Arial" panose="020B0604020202020204" pitchFamily="34" charset="0"/>
              <a:buChar char="•"/>
            </a:pPr>
            <a:r>
              <a:rPr lang="cs-CZ" sz="1800" dirty="0" err="1"/>
              <a:t>Simplification</a:t>
            </a:r>
            <a:r>
              <a:rPr lang="cs-CZ" sz="1800" dirty="0"/>
              <a:t> </a:t>
            </a:r>
            <a:r>
              <a:rPr lang="cs-CZ" dirty="0" err="1"/>
              <a:t>Item-Check</a:t>
            </a:r>
            <a:r>
              <a:rPr lang="cs-CZ" dirty="0"/>
              <a:t>   /SDF/RC_START_CHECK</a:t>
            </a:r>
          </a:p>
          <a:p>
            <a:pPr marL="285750" indent="-285750">
              <a:buFont typeface="Arial" panose="020B0604020202020204" pitchFamily="34" charset="0"/>
              <a:buChar char="•"/>
            </a:pPr>
            <a:r>
              <a:rPr lang="cs-CZ" sz="1800" dirty="0" err="1"/>
              <a:t>Custom</a:t>
            </a:r>
            <a:r>
              <a:rPr lang="cs-CZ" sz="1800" dirty="0"/>
              <a:t> </a:t>
            </a:r>
            <a:r>
              <a:rPr lang="cs-CZ" sz="1800" dirty="0" err="1"/>
              <a:t>Code</a:t>
            </a:r>
            <a:r>
              <a:rPr lang="cs-CZ" sz="1800" dirty="0"/>
              <a:t> </a:t>
            </a:r>
            <a:r>
              <a:rPr lang="cs-CZ" sz="1800" dirty="0" err="1"/>
              <a:t>Migration</a:t>
            </a:r>
            <a:endParaRPr lang="cs-CZ" sz="1800" dirty="0"/>
          </a:p>
          <a:p>
            <a:r>
              <a:rPr lang="cs-CZ" dirty="0"/>
              <a:t>    To jsou (ne)jenom dvě věci které nás čekaly</a:t>
            </a:r>
          </a:p>
          <a:p>
            <a:endParaRPr lang="cs-CZ" dirty="0"/>
          </a:p>
          <a:p>
            <a:endParaRPr lang="cs-CZ" dirty="0">
              <a:sym typeface="Wingdings" panose="05000000000000000000" pitchFamily="2" charset="2"/>
            </a:endParaRPr>
          </a:p>
        </p:txBody>
      </p:sp>
      <p:pic>
        <p:nvPicPr>
          <p:cNvPr id="7" name="Obrázek 6">
            <a:extLst>
              <a:ext uri="{FF2B5EF4-FFF2-40B4-BE49-F238E27FC236}">
                <a16:creationId xmlns:a16="http://schemas.microsoft.com/office/drawing/2014/main" id="{7F4518B6-A3B9-49D1-B775-FCD230A4E930}"/>
              </a:ext>
            </a:extLst>
          </p:cNvPr>
          <p:cNvPicPr/>
          <p:nvPr/>
        </p:nvPicPr>
        <p:blipFill>
          <a:blip r:embed="rId3"/>
          <a:stretch>
            <a:fillRect/>
          </a:stretch>
        </p:blipFill>
        <p:spPr>
          <a:xfrm>
            <a:off x="487187" y="2267946"/>
            <a:ext cx="5813005" cy="2248020"/>
          </a:xfrm>
          <a:prstGeom prst="rect">
            <a:avLst/>
          </a:prstGeom>
        </p:spPr>
      </p:pic>
      <p:sp>
        <p:nvSpPr>
          <p:cNvPr id="6" name="TextovéPole 5">
            <a:extLst>
              <a:ext uri="{FF2B5EF4-FFF2-40B4-BE49-F238E27FC236}">
                <a16:creationId xmlns:a16="http://schemas.microsoft.com/office/drawing/2014/main" id="{843BE7E2-B6E2-4207-9735-43EA56AA6172}"/>
              </a:ext>
            </a:extLst>
          </p:cNvPr>
          <p:cNvSpPr txBox="1"/>
          <p:nvPr/>
        </p:nvSpPr>
        <p:spPr>
          <a:xfrm>
            <a:off x="6394171" y="2558177"/>
            <a:ext cx="2644653" cy="1754326"/>
          </a:xfrm>
          <a:prstGeom prst="rect">
            <a:avLst/>
          </a:prstGeom>
          <a:noFill/>
        </p:spPr>
        <p:txBody>
          <a:bodyPr wrap="square" rtlCol="0">
            <a:spAutoFit/>
          </a:bodyPr>
          <a:lstStyle/>
          <a:p>
            <a:r>
              <a:rPr lang="cs-CZ" dirty="0"/>
              <a:t>Super je, že všechny (skoro) nutné kroky vám kontrolní report zobrazí i s odkazem na příslušné kroky NOTES</a:t>
            </a:r>
          </a:p>
        </p:txBody>
      </p:sp>
      <p:pic>
        <p:nvPicPr>
          <p:cNvPr id="9" name="Picture 2">
            <a:extLst>
              <a:ext uri="{FF2B5EF4-FFF2-40B4-BE49-F238E27FC236}">
                <a16:creationId xmlns:a16="http://schemas.microsoft.com/office/drawing/2014/main" id="{8D39D4B6-67DD-4A37-9EC2-66FDCA8E23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6228" y="134121"/>
            <a:ext cx="1418188" cy="68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30C2A750-02E4-4768-8FBF-62FDF08182F5}"/>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2432" y="993979"/>
            <a:ext cx="503968" cy="45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34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CEAD455-F676-48D8-8DE9-E595DC9C0486}"/>
              </a:ext>
            </a:extLst>
          </p:cNvPr>
          <p:cNvSpPr/>
          <p:nvPr/>
        </p:nvSpPr>
        <p:spPr>
          <a:xfrm>
            <a:off x="4499992" y="1059582"/>
            <a:ext cx="3168352" cy="352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p:cNvSpPr>
            <a:spLocks noGrp="1"/>
          </p:cNvSpPr>
          <p:nvPr>
            <p:ph type="title"/>
          </p:nvPr>
        </p:nvSpPr>
        <p:spPr/>
        <p:txBody>
          <a:bodyPr/>
          <a:lstStyle/>
          <a:p>
            <a:r>
              <a:rPr lang="cs-CZ" dirty="0"/>
              <a:t>Produktivní migrace (vývoj, test,</a:t>
            </a:r>
            <a:br>
              <a:rPr lang="cs-CZ" dirty="0"/>
            </a:br>
            <a:r>
              <a:rPr lang="cs-CZ" dirty="0"/>
              <a:t>produkce) II</a:t>
            </a:r>
            <a:endParaRPr lang="en-US" dirty="0"/>
          </a:p>
        </p:txBody>
      </p:sp>
      <p:sp>
        <p:nvSpPr>
          <p:cNvPr id="8" name="TextovéPole 7">
            <a:extLst>
              <a:ext uri="{FF2B5EF4-FFF2-40B4-BE49-F238E27FC236}">
                <a16:creationId xmlns:a16="http://schemas.microsoft.com/office/drawing/2014/main" id="{286C856F-3DE7-4707-84B1-D4291FDFA4A8}"/>
              </a:ext>
            </a:extLst>
          </p:cNvPr>
          <p:cNvSpPr txBox="1"/>
          <p:nvPr/>
        </p:nvSpPr>
        <p:spPr>
          <a:xfrm>
            <a:off x="323528" y="1066361"/>
            <a:ext cx="8496944" cy="861774"/>
          </a:xfrm>
          <a:prstGeom prst="rect">
            <a:avLst/>
          </a:prstGeom>
          <a:noFill/>
        </p:spPr>
        <p:txBody>
          <a:bodyPr wrap="square" rtlCol="0">
            <a:spAutoFit/>
          </a:bodyPr>
          <a:lstStyle/>
          <a:p>
            <a:endParaRPr lang="cs-CZ" sz="1400" dirty="0"/>
          </a:p>
          <a:p>
            <a:endParaRPr lang="cs-CZ" dirty="0"/>
          </a:p>
          <a:p>
            <a:endParaRPr lang="cs-CZ" dirty="0"/>
          </a:p>
        </p:txBody>
      </p:sp>
      <p:sp>
        <p:nvSpPr>
          <p:cNvPr id="5" name="TextovéPole 4">
            <a:extLst>
              <a:ext uri="{FF2B5EF4-FFF2-40B4-BE49-F238E27FC236}">
                <a16:creationId xmlns:a16="http://schemas.microsoft.com/office/drawing/2014/main" id="{42AB7C69-57E1-44E4-A658-37B6D917BF0A}"/>
              </a:ext>
            </a:extLst>
          </p:cNvPr>
          <p:cNvSpPr txBox="1"/>
          <p:nvPr/>
        </p:nvSpPr>
        <p:spPr>
          <a:xfrm>
            <a:off x="581166" y="907087"/>
            <a:ext cx="8383322" cy="2585323"/>
          </a:xfrm>
          <a:prstGeom prst="rect">
            <a:avLst/>
          </a:prstGeom>
          <a:noFill/>
        </p:spPr>
        <p:txBody>
          <a:bodyPr wrap="square" rtlCol="0">
            <a:spAutoFit/>
          </a:bodyPr>
          <a:lstStyle/>
          <a:p>
            <a:r>
              <a:rPr lang="cs-CZ" dirty="0"/>
              <a:t>I BC si užili své….. Fáze SUM (Software Update Manager) </a:t>
            </a:r>
            <a:r>
              <a:rPr lang="cs-CZ" u="sng" dirty="0">
                <a:solidFill>
                  <a:srgbClr val="FF0000"/>
                </a:solidFill>
              </a:rPr>
              <a:t>on-line</a:t>
            </a:r>
          </a:p>
          <a:p>
            <a:r>
              <a:rPr lang="cs-CZ" dirty="0"/>
              <a:t>a off-line fáze</a:t>
            </a:r>
          </a:p>
          <a:p>
            <a:endParaRPr lang="cs-CZ" dirty="0"/>
          </a:p>
          <a:p>
            <a:r>
              <a:rPr lang="cs-CZ" dirty="0"/>
              <a:t>SPRO – konverze účetnictví na S/4 Finance</a:t>
            </a:r>
            <a:r>
              <a:rPr lang="cs-CZ" sz="1800" dirty="0"/>
              <a:t> pro všechny migrované oblasti</a:t>
            </a:r>
          </a:p>
          <a:p>
            <a:r>
              <a:rPr lang="cs-CZ" dirty="0"/>
              <a:t>	krok nutný před zahájením vlastní FI migrace</a:t>
            </a:r>
          </a:p>
          <a:p>
            <a:endParaRPr lang="cs-CZ" dirty="0"/>
          </a:p>
          <a:p>
            <a:endParaRPr lang="cs-CZ" dirty="0"/>
          </a:p>
          <a:p>
            <a:endParaRPr lang="cs-CZ" dirty="0">
              <a:sym typeface="Wingdings" panose="05000000000000000000" pitchFamily="2" charset="2"/>
            </a:endParaRPr>
          </a:p>
        </p:txBody>
      </p:sp>
      <p:pic>
        <p:nvPicPr>
          <p:cNvPr id="10" name="Picture 2">
            <a:extLst>
              <a:ext uri="{FF2B5EF4-FFF2-40B4-BE49-F238E27FC236}">
                <a16:creationId xmlns:a16="http://schemas.microsoft.com/office/drawing/2014/main" id="{BDAF6D32-E925-47EB-8AC1-E70B9CCB9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72" y="2348853"/>
            <a:ext cx="6728618" cy="22887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01A51DAB-23A6-451A-9EB1-21971A840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73" y="2278552"/>
            <a:ext cx="6876256" cy="2980904"/>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a:extLst>
              <a:ext uri="{FF2B5EF4-FFF2-40B4-BE49-F238E27FC236}">
                <a16:creationId xmlns:a16="http://schemas.microsoft.com/office/drawing/2014/main" id="{419FBE26-A9A6-4342-95D1-55AB83BDD2E7}"/>
              </a:ext>
            </a:extLst>
          </p:cNvPr>
          <p:cNvPicPr>
            <a:picLocks noChangeAspect="1"/>
          </p:cNvPicPr>
          <p:nvPr/>
        </p:nvPicPr>
        <p:blipFill>
          <a:blip r:embed="rId5"/>
          <a:stretch>
            <a:fillRect/>
          </a:stretch>
        </p:blipFill>
        <p:spPr>
          <a:xfrm>
            <a:off x="1472940" y="2394858"/>
            <a:ext cx="4600941" cy="2785603"/>
          </a:xfrm>
          <a:prstGeom prst="rect">
            <a:avLst/>
          </a:prstGeom>
        </p:spPr>
      </p:pic>
      <p:pic>
        <p:nvPicPr>
          <p:cNvPr id="13" name="Picture 2">
            <a:extLst>
              <a:ext uri="{FF2B5EF4-FFF2-40B4-BE49-F238E27FC236}">
                <a16:creationId xmlns:a16="http://schemas.microsoft.com/office/drawing/2014/main" id="{0FC05097-C938-44B3-B1AF-421205F26F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6228" y="134121"/>
            <a:ext cx="1418188" cy="68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EFDB59F2-7FA3-4584-A020-6E4CB1D51210}"/>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2432" y="993979"/>
            <a:ext cx="503968" cy="45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5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xit" presetSubtype="0" fill="hold" nodeType="with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par>
                                <p:cTn id="21" presetID="10" presetClass="exit" presetSubtype="0" fill="hold"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CEAD455-F676-48D8-8DE9-E595DC9C0486}"/>
              </a:ext>
            </a:extLst>
          </p:cNvPr>
          <p:cNvSpPr/>
          <p:nvPr/>
        </p:nvSpPr>
        <p:spPr>
          <a:xfrm>
            <a:off x="4499992" y="1059582"/>
            <a:ext cx="3168352" cy="352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p:cNvSpPr>
            <a:spLocks noGrp="1"/>
          </p:cNvSpPr>
          <p:nvPr>
            <p:ph type="title"/>
          </p:nvPr>
        </p:nvSpPr>
        <p:spPr/>
        <p:txBody>
          <a:bodyPr/>
          <a:lstStyle/>
          <a:p>
            <a:r>
              <a:rPr lang="cs-CZ" dirty="0"/>
              <a:t>Produktivní migrace (vývoj, test,</a:t>
            </a:r>
            <a:br>
              <a:rPr lang="cs-CZ" dirty="0"/>
            </a:br>
            <a:r>
              <a:rPr lang="cs-CZ" dirty="0"/>
              <a:t>produkce) III</a:t>
            </a:r>
            <a:endParaRPr lang="en-US" dirty="0"/>
          </a:p>
        </p:txBody>
      </p:sp>
      <p:sp>
        <p:nvSpPr>
          <p:cNvPr id="8" name="TextovéPole 7">
            <a:extLst>
              <a:ext uri="{FF2B5EF4-FFF2-40B4-BE49-F238E27FC236}">
                <a16:creationId xmlns:a16="http://schemas.microsoft.com/office/drawing/2014/main" id="{286C856F-3DE7-4707-84B1-D4291FDFA4A8}"/>
              </a:ext>
            </a:extLst>
          </p:cNvPr>
          <p:cNvSpPr txBox="1"/>
          <p:nvPr/>
        </p:nvSpPr>
        <p:spPr>
          <a:xfrm>
            <a:off x="323528" y="1066361"/>
            <a:ext cx="8496944" cy="861774"/>
          </a:xfrm>
          <a:prstGeom prst="rect">
            <a:avLst/>
          </a:prstGeom>
          <a:noFill/>
        </p:spPr>
        <p:txBody>
          <a:bodyPr wrap="square" rtlCol="0">
            <a:spAutoFit/>
          </a:bodyPr>
          <a:lstStyle/>
          <a:p>
            <a:endParaRPr lang="cs-CZ" sz="1400" dirty="0"/>
          </a:p>
          <a:p>
            <a:endParaRPr lang="cs-CZ" dirty="0"/>
          </a:p>
          <a:p>
            <a:endParaRPr lang="cs-CZ" dirty="0"/>
          </a:p>
        </p:txBody>
      </p:sp>
      <p:sp>
        <p:nvSpPr>
          <p:cNvPr id="5" name="TextovéPole 4">
            <a:extLst>
              <a:ext uri="{FF2B5EF4-FFF2-40B4-BE49-F238E27FC236}">
                <a16:creationId xmlns:a16="http://schemas.microsoft.com/office/drawing/2014/main" id="{42AB7C69-57E1-44E4-A658-37B6D917BF0A}"/>
              </a:ext>
            </a:extLst>
          </p:cNvPr>
          <p:cNvSpPr txBox="1"/>
          <p:nvPr/>
        </p:nvSpPr>
        <p:spPr>
          <a:xfrm>
            <a:off x="581166" y="771550"/>
            <a:ext cx="8383322" cy="3970318"/>
          </a:xfrm>
          <a:prstGeom prst="rect">
            <a:avLst/>
          </a:prstGeom>
          <a:noFill/>
        </p:spPr>
        <p:txBody>
          <a:bodyPr wrap="square" rtlCol="0">
            <a:spAutoFit/>
          </a:bodyPr>
          <a:lstStyle/>
          <a:p>
            <a:endParaRPr lang="cs-CZ" dirty="0"/>
          </a:p>
          <a:p>
            <a:r>
              <a:rPr lang="cs-CZ" dirty="0"/>
              <a:t>A pak už jenom transporty, otestovat a je to OK.</a:t>
            </a:r>
          </a:p>
          <a:p>
            <a:endParaRPr lang="cs-CZ" dirty="0"/>
          </a:p>
          <a:p>
            <a:r>
              <a:rPr lang="cs-CZ" dirty="0"/>
              <a:t>A jak to dopadlo časově?</a:t>
            </a:r>
          </a:p>
          <a:p>
            <a:pPr marL="742950" lvl="1" indent="-285750">
              <a:buFont typeface="Arial" panose="020B0604020202020204" pitchFamily="34" charset="0"/>
              <a:buChar char="•"/>
            </a:pPr>
            <a:r>
              <a:rPr lang="cs-CZ" dirty="0"/>
              <a:t>Migrace BP</a:t>
            </a:r>
          </a:p>
          <a:p>
            <a:pPr marL="742950" lvl="1" indent="-285750">
              <a:buFont typeface="Arial" panose="020B0604020202020204" pitchFamily="34" charset="0"/>
              <a:buChar char="•"/>
            </a:pPr>
            <a:r>
              <a:rPr lang="cs-CZ" dirty="0"/>
              <a:t>On-line fáze SUM</a:t>
            </a:r>
          </a:p>
          <a:p>
            <a:pPr marL="742950" lvl="1" indent="-285750">
              <a:buFont typeface="Arial" panose="020B0604020202020204" pitchFamily="34" charset="0"/>
              <a:buChar char="•"/>
            </a:pPr>
            <a:endParaRPr lang="cs-CZ" dirty="0"/>
          </a:p>
          <a:p>
            <a:r>
              <a:rPr lang="cs-CZ" dirty="0"/>
              <a:t>Časování jednotlivých kroků jsme si odzkoušeli na testovací migraci.</a:t>
            </a:r>
          </a:p>
          <a:p>
            <a:r>
              <a:rPr lang="cs-CZ" dirty="0"/>
              <a:t>Produktivní migraci jsme začali ve čt 16:00 a předpoklad byl že do pondělí večera bude </a:t>
            </a:r>
            <a:r>
              <a:rPr lang="cs-CZ" dirty="0" err="1"/>
              <a:t>zmigováno</a:t>
            </a:r>
            <a:r>
              <a:rPr lang="cs-CZ" dirty="0"/>
              <a:t>. Nakonec jsme pondělí už ani nepotřebovali.</a:t>
            </a:r>
          </a:p>
          <a:p>
            <a:endParaRPr lang="cs-CZ" dirty="0"/>
          </a:p>
          <a:p>
            <a:r>
              <a:rPr lang="cs-CZ" dirty="0"/>
              <a:t>Nejlepší čas byl uprostřed měsíce.</a:t>
            </a:r>
          </a:p>
          <a:p>
            <a:endParaRPr lang="cs-CZ" dirty="0"/>
          </a:p>
        </p:txBody>
      </p:sp>
      <p:pic>
        <p:nvPicPr>
          <p:cNvPr id="9" name="Picture 2">
            <a:extLst>
              <a:ext uri="{FF2B5EF4-FFF2-40B4-BE49-F238E27FC236}">
                <a16:creationId xmlns:a16="http://schemas.microsoft.com/office/drawing/2014/main" id="{6ADA3283-BE08-4204-8F82-76E0951A24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228" y="134121"/>
            <a:ext cx="1418188" cy="68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DC96F1BC-F77A-4AB5-9300-D0E024813D10}"/>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2432" y="993979"/>
            <a:ext cx="503968" cy="45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86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CEAD455-F676-48D8-8DE9-E595DC9C0486}"/>
              </a:ext>
            </a:extLst>
          </p:cNvPr>
          <p:cNvSpPr/>
          <p:nvPr/>
        </p:nvSpPr>
        <p:spPr>
          <a:xfrm>
            <a:off x="4499992" y="1059582"/>
            <a:ext cx="3168352" cy="352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p:cNvSpPr>
            <a:spLocks noGrp="1"/>
          </p:cNvSpPr>
          <p:nvPr>
            <p:ph type="title"/>
          </p:nvPr>
        </p:nvSpPr>
        <p:spPr/>
        <p:txBody>
          <a:bodyPr/>
          <a:lstStyle/>
          <a:p>
            <a:r>
              <a:rPr lang="cs-CZ" dirty="0"/>
              <a:t>Co v příručkách nebylo… aneb poučení II</a:t>
            </a:r>
            <a:endParaRPr lang="en-US" dirty="0"/>
          </a:p>
        </p:txBody>
      </p:sp>
      <p:sp>
        <p:nvSpPr>
          <p:cNvPr id="8" name="TextovéPole 7">
            <a:extLst>
              <a:ext uri="{FF2B5EF4-FFF2-40B4-BE49-F238E27FC236}">
                <a16:creationId xmlns:a16="http://schemas.microsoft.com/office/drawing/2014/main" id="{286C856F-3DE7-4707-84B1-D4291FDFA4A8}"/>
              </a:ext>
            </a:extLst>
          </p:cNvPr>
          <p:cNvSpPr txBox="1"/>
          <p:nvPr/>
        </p:nvSpPr>
        <p:spPr>
          <a:xfrm>
            <a:off x="323528" y="1066361"/>
            <a:ext cx="8496944" cy="861774"/>
          </a:xfrm>
          <a:prstGeom prst="rect">
            <a:avLst/>
          </a:prstGeom>
          <a:noFill/>
        </p:spPr>
        <p:txBody>
          <a:bodyPr wrap="square" rtlCol="0">
            <a:spAutoFit/>
          </a:bodyPr>
          <a:lstStyle/>
          <a:p>
            <a:endParaRPr lang="cs-CZ" sz="1400" dirty="0"/>
          </a:p>
          <a:p>
            <a:endParaRPr lang="cs-CZ" dirty="0"/>
          </a:p>
          <a:p>
            <a:endParaRPr lang="cs-CZ" dirty="0"/>
          </a:p>
        </p:txBody>
      </p:sp>
      <p:sp>
        <p:nvSpPr>
          <p:cNvPr id="5" name="TextovéPole 4">
            <a:extLst>
              <a:ext uri="{FF2B5EF4-FFF2-40B4-BE49-F238E27FC236}">
                <a16:creationId xmlns:a16="http://schemas.microsoft.com/office/drawing/2014/main" id="{42AB7C69-57E1-44E4-A658-37B6D917BF0A}"/>
              </a:ext>
            </a:extLst>
          </p:cNvPr>
          <p:cNvSpPr txBox="1"/>
          <p:nvPr/>
        </p:nvSpPr>
        <p:spPr>
          <a:xfrm>
            <a:off x="539552" y="953208"/>
            <a:ext cx="8383322" cy="4524315"/>
          </a:xfrm>
          <a:prstGeom prst="rect">
            <a:avLst/>
          </a:prstGeom>
          <a:noFill/>
        </p:spPr>
        <p:txBody>
          <a:bodyPr wrap="square" rtlCol="0">
            <a:spAutoFit/>
          </a:bodyPr>
          <a:lstStyle/>
          <a:p>
            <a:r>
              <a:rPr lang="cs-CZ" dirty="0"/>
              <a:t>Oprávnění – 	nové objekty.</a:t>
            </a:r>
          </a:p>
          <a:p>
            <a:r>
              <a:rPr lang="cs-CZ" dirty="0"/>
              <a:t>Rozpočet – 	pořadí položek rezervacích, reporting v ALV, </a:t>
            </a:r>
            <a:r>
              <a:rPr lang="cs-CZ" dirty="0" err="1"/>
              <a:t>rešerže</a:t>
            </a:r>
            <a:r>
              <a:rPr lang="cs-CZ" dirty="0"/>
              <a:t>…..</a:t>
            </a:r>
          </a:p>
          <a:p>
            <a:r>
              <a:rPr lang="cs-CZ" dirty="0"/>
              <a:t>Controlling – 	nelze nákladově  účtovat jen v CO, vždy se musí přes 		FI.</a:t>
            </a:r>
          </a:p>
          <a:p>
            <a:r>
              <a:rPr lang="cs-CZ" dirty="0"/>
              <a:t>		nelze účtovat kros účetní okruhy – objednávky, 		materiálové faktury…</a:t>
            </a:r>
          </a:p>
          <a:p>
            <a:r>
              <a:rPr lang="cs-CZ" dirty="0"/>
              <a:t>Majetek – 	problém v hromadných změnách, nelze účtovat 		majetek za nula.</a:t>
            </a:r>
          </a:p>
          <a:p>
            <a:r>
              <a:rPr lang="cs-CZ" dirty="0"/>
              <a:t>Finance -	Problémy s účetními okruhy.</a:t>
            </a:r>
          </a:p>
          <a:p>
            <a:r>
              <a:rPr lang="cs-CZ" dirty="0"/>
              <a:t>		ARES.</a:t>
            </a:r>
          </a:p>
          <a:p>
            <a:r>
              <a:rPr lang="cs-CZ" dirty="0"/>
              <a:t>		Pro konfiguraci firemních bank – </a:t>
            </a:r>
            <a:r>
              <a:rPr lang="cs-CZ" dirty="0" err="1"/>
              <a:t>Fiori</a:t>
            </a:r>
            <a:r>
              <a:rPr lang="cs-CZ" dirty="0"/>
              <a:t>. </a:t>
            </a:r>
          </a:p>
          <a:p>
            <a:endParaRPr lang="cs-CZ" dirty="0"/>
          </a:p>
          <a:p>
            <a:r>
              <a:rPr lang="cs-CZ" dirty="0"/>
              <a:t>Vše souvisí s novou obecnou finanční strukturou ADOCA.</a:t>
            </a:r>
          </a:p>
          <a:p>
            <a:endParaRPr lang="cs-CZ" dirty="0"/>
          </a:p>
          <a:p>
            <a:endParaRPr lang="cs-CZ" dirty="0"/>
          </a:p>
          <a:p>
            <a:endParaRPr lang="cs-CZ" dirty="0">
              <a:sym typeface="Wingdings" panose="05000000000000000000" pitchFamily="2" charset="2"/>
            </a:endParaRPr>
          </a:p>
        </p:txBody>
      </p:sp>
      <p:pic>
        <p:nvPicPr>
          <p:cNvPr id="7" name="Picture 2">
            <a:extLst>
              <a:ext uri="{FF2B5EF4-FFF2-40B4-BE49-F238E27FC236}">
                <a16:creationId xmlns:a16="http://schemas.microsoft.com/office/drawing/2014/main" id="{138F6132-2479-424C-9C5F-0A573CB2B6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228" y="134121"/>
            <a:ext cx="1418188" cy="68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FE442382-448A-45D3-A505-7DAA696C92F2}"/>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2432" y="993979"/>
            <a:ext cx="503968" cy="45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079070"/>
      </p:ext>
    </p:extLst>
  </p:cSld>
  <p:clrMapOvr>
    <a:masterClrMapping/>
  </p:clrMapOvr>
</p:sld>
</file>

<file path=ppt/theme/theme1.xml><?xml version="1.0" encoding="utf-8"?>
<a:theme xmlns:a="http://schemas.openxmlformats.org/drawingml/2006/main" name="Atos v4.0">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FA472E5-8620-4FCB-9219-C0926AADEA1C}">
  <we:reference id="wa104380317" version="1.0.0.0" store="en-US" storeType="OMEX"/>
  <we:alternateReferences>
    <we:reference id="WA104380317" version="1.0.0.0" store="WA10438031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5010</TotalTime>
  <Words>647</Words>
  <Application>Microsoft Office PowerPoint</Application>
  <PresentationFormat>Předvádění na obrazovce (16:9)</PresentationFormat>
  <Paragraphs>102</Paragraphs>
  <Slides>10</Slides>
  <Notes>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vt:i4>
      </vt:variant>
    </vt:vector>
  </HeadingPairs>
  <TitlesOfParts>
    <vt:vector size="16" baseType="lpstr">
      <vt:lpstr>Arial</vt:lpstr>
      <vt:lpstr>Benton Sans</vt:lpstr>
      <vt:lpstr>Calibri</vt:lpstr>
      <vt:lpstr>Lucida Sans Unicode</vt:lpstr>
      <vt:lpstr>Verdana</vt:lpstr>
      <vt:lpstr>Atos v4.0</vt:lpstr>
      <vt:lpstr>     Migrace SAP S/4 HANA – brownfield</vt:lpstr>
      <vt:lpstr>Proč migrovat?</vt:lpstr>
      <vt:lpstr>Migrace není jen teorie, Sandbox I</vt:lpstr>
      <vt:lpstr>A pak už to nabralo vážný směr SANDBOX II</vt:lpstr>
      <vt:lpstr>Poučení I po druhé migraci Sandboxu</vt:lpstr>
      <vt:lpstr>Produktivní migrace (vývoj, test, produkce) I</vt:lpstr>
      <vt:lpstr>Produktivní migrace (vývoj, test, produkce) II</vt:lpstr>
      <vt:lpstr>Produktivní migrace (vývoj, test, produkce) III</vt:lpstr>
      <vt:lpstr>Co v příručkách nebylo… aneb poučení II</vt:lpstr>
      <vt:lpstr>Děkuji za pozornost  </vt:lpstr>
    </vt:vector>
  </TitlesOfParts>
  <Company>Atos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a600332</dc:creator>
  <cp:lastModifiedBy>Martin Vecere</cp:lastModifiedBy>
  <cp:revision>212</cp:revision>
  <dcterms:created xsi:type="dcterms:W3CDTF">2016-04-04T15:49:24Z</dcterms:created>
  <dcterms:modified xsi:type="dcterms:W3CDTF">2022-09-05T11:40:10Z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dd-mm-yyyy</vt:lpwstr>
  </property>
  <property fmtid="{D5CDD505-2E9C-101B-9397-08002B2CF9AE}" pid="3" name="Author">
    <vt:lpwstr>Author</vt:lpwstr>
  </property>
  <property fmtid="{D5CDD505-2E9C-101B-9397-08002B2CF9AE}" pid="4" name="GBU">
    <vt:lpwstr>GBU</vt:lpwstr>
  </property>
  <property fmtid="{D5CDD505-2E9C-101B-9397-08002B2CF9AE}" pid="5" name="Division">
    <vt:lpwstr>Division</vt:lpwstr>
  </property>
  <property fmtid="{D5CDD505-2E9C-101B-9397-08002B2CF9AE}" pid="6" name="Department">
    <vt:lpwstr>Department</vt:lpwstr>
  </property>
  <property fmtid="{D5CDD505-2E9C-101B-9397-08002B2CF9AE}" pid="7" name="Classification">
    <vt:lpwstr>© Atos - For internal use</vt:lpwstr>
  </property>
  <property fmtid="{D5CDD505-2E9C-101B-9397-08002B2CF9AE}" pid="8" name="_AdHocReviewCycleID">
    <vt:i4>-1641561819</vt:i4>
  </property>
  <property fmtid="{D5CDD505-2E9C-101B-9397-08002B2CF9AE}" pid="9" name="_NewReviewCycle">
    <vt:lpwstr/>
  </property>
  <property fmtid="{D5CDD505-2E9C-101B-9397-08002B2CF9AE}" pid="10" name="_EmailSubject">
    <vt:lpwstr>ČP prezentace</vt:lpwstr>
  </property>
  <property fmtid="{D5CDD505-2E9C-101B-9397-08002B2CF9AE}" pid="11" name="_AuthorEmail">
    <vt:lpwstr>dusan.truhlar@atos.net</vt:lpwstr>
  </property>
  <property fmtid="{D5CDD505-2E9C-101B-9397-08002B2CF9AE}" pid="12" name="_AuthorEmailDisplayName">
    <vt:lpwstr>Truhlar, Dusan</vt:lpwstr>
  </property>
  <property fmtid="{D5CDD505-2E9C-101B-9397-08002B2CF9AE}" pid="13" name="_PreviousAdHocReviewCycleID">
    <vt:i4>-1406349314</vt:i4>
  </property>
  <property fmtid="{D5CDD505-2E9C-101B-9397-08002B2CF9AE}" pid="14" name="MSIP_Label_e463cba9-5f6c-478d-9329-7b2295e4e8ed_Enabled">
    <vt:lpwstr>true</vt:lpwstr>
  </property>
  <property fmtid="{D5CDD505-2E9C-101B-9397-08002B2CF9AE}" pid="15" name="MSIP_Label_e463cba9-5f6c-478d-9329-7b2295e4e8ed_SetDate">
    <vt:lpwstr>2022-03-15T11:17:25Z</vt:lpwstr>
  </property>
  <property fmtid="{D5CDD505-2E9C-101B-9397-08002B2CF9AE}" pid="16" name="MSIP_Label_e463cba9-5f6c-478d-9329-7b2295e4e8ed_Method">
    <vt:lpwstr>Standard</vt:lpwstr>
  </property>
  <property fmtid="{D5CDD505-2E9C-101B-9397-08002B2CF9AE}" pid="17" name="MSIP_Label_e463cba9-5f6c-478d-9329-7b2295e4e8ed_Name">
    <vt:lpwstr>All Employees_2</vt:lpwstr>
  </property>
  <property fmtid="{D5CDD505-2E9C-101B-9397-08002B2CF9AE}" pid="18" name="MSIP_Label_e463cba9-5f6c-478d-9329-7b2295e4e8ed_SiteId">
    <vt:lpwstr>33440fc6-b7c7-412c-bb73-0e70b0198d5a</vt:lpwstr>
  </property>
  <property fmtid="{D5CDD505-2E9C-101B-9397-08002B2CF9AE}" pid="19" name="MSIP_Label_e463cba9-5f6c-478d-9329-7b2295e4e8ed_ActionId">
    <vt:lpwstr>24ad714d-ed09-414e-9b78-85dfc0c784c6</vt:lpwstr>
  </property>
  <property fmtid="{D5CDD505-2E9C-101B-9397-08002B2CF9AE}" pid="20" name="MSIP_Label_e463cba9-5f6c-478d-9329-7b2295e4e8ed_ContentBits">
    <vt:lpwstr>0</vt:lpwstr>
  </property>
</Properties>
</file>