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2" r:id="rId4"/>
    <p:sldId id="265" r:id="rId5"/>
    <p:sldId id="266" r:id="rId6"/>
    <p:sldId id="267" r:id="rId7"/>
    <p:sldId id="268" r:id="rId8"/>
    <p:sldId id="269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the Event" id="{45DACA5E-096E-4416-84BA-C14C1809DCFE}">
          <p14:sldIdLst>
            <p14:sldId id="256"/>
            <p14:sldId id="261"/>
            <p14:sldId id="262"/>
            <p14:sldId id="265"/>
            <p14:sldId id="266"/>
            <p14:sldId id="267"/>
            <p14:sldId id="268"/>
            <p14:sldId id="269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C1FF"/>
    <a:srgbClr val="2A59A8"/>
    <a:srgbClr val="224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3" autoAdjust="0"/>
    <p:restoredTop sz="69312" autoAdjust="0"/>
  </p:normalViewPr>
  <p:slideViewPr>
    <p:cSldViewPr snapToGrid="0" snapToObjects="1">
      <p:cViewPr varScale="1">
        <p:scale>
          <a:sx n="52" d="100"/>
          <a:sy n="52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-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AAB5-3873-B042-B452-380557722B2D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42BBF-67C0-9048-B97B-13F9E49BC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72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80430-ECF8-2046-AC5B-55CEE8F50299}" type="datetimeFigureOut">
              <a:rPr lang="en-US" smtClean="0"/>
              <a:pPr/>
              <a:t>04-Apr-18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88707-13C5-0D44-A6CC-0F7089BF74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99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8707-13C5-0D44-A6CC-0F7089BF74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1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8707-13C5-0D44-A6CC-0F7089BF74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9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8707-13C5-0D44-A6CC-0F7089BF74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Privileged credentials are targeted in over 90% of cyber attacks (What is our stat here?)</a:t>
            </a:r>
          </a:p>
          <a:p>
            <a:r>
              <a:rPr lang="en-US" dirty="0" smtClean="0"/>
              <a:t>Examples: SONY, Sands, Anthem, German Parliament, Ukraine Power Grid, Bank of Bangladesh, Home Depot, Target, </a:t>
            </a:r>
            <a:r>
              <a:rPr lang="en-US" dirty="0" err="1" smtClean="0"/>
              <a:t>xxxxx</a:t>
            </a:r>
            <a:r>
              <a:rPr lang="en-US" dirty="0" smtClean="0"/>
              <a:t> create long list of examples</a:t>
            </a:r>
          </a:p>
          <a:p>
            <a:endParaRPr lang="en-US" dirty="0" smtClean="0"/>
          </a:p>
          <a:p>
            <a:r>
              <a:rPr lang="en-US" dirty="0" smtClean="0"/>
              <a:t>An outsider needs the credentials of an insider – no matter what..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8707-13C5-0D44-A6CC-0F7089BF74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43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Give the example of an attack</a:t>
            </a:r>
            <a:r>
              <a:rPr lang="en-US" baseline="0" dirty="0" smtClean="0"/>
              <a:t> that went from perimeter breach to domain take over in 10 minutes….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8707-13C5-0D44-A6CC-0F7089BF74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1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All security control solutions require privileged account security to function properly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8707-13C5-0D44-A6CC-0F7089BF74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14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8707-13C5-0D44-A6CC-0F7089BF747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2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8707-13C5-0D44-A6CC-0F7089BF747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86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88707-13C5-0D44-A6CC-0F7089BF74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4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67"/>
            <a:ext cx="12204638" cy="6865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5390" y="3091075"/>
            <a:ext cx="7092967" cy="12099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enter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8027" y="4396038"/>
            <a:ext cx="7080328" cy="11853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338"/>
              </a:spcBef>
              <a:buNone/>
              <a:defRPr sz="1800" b="0" i="0">
                <a:solidFill>
                  <a:srgbClr val="78C1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enter subtitle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 userDrawn="1"/>
        </p:nvSpPr>
        <p:spPr>
          <a:xfrm>
            <a:off x="4844444" y="6450076"/>
            <a:ext cx="2043245" cy="285009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950"/>
              </a:spcBef>
              <a:buClr>
                <a:schemeClr val="tx2"/>
              </a:buClr>
              <a:buFont typeface="Lucida Grande"/>
              <a:buNone/>
              <a:defRPr sz="105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450"/>
              </a:spcBef>
              <a:buClr>
                <a:schemeClr val="tx2"/>
              </a:buClr>
              <a:buSzPct val="60000"/>
              <a:buFont typeface="Lucida Grande"/>
              <a:buChar char="￭"/>
              <a:defRPr sz="16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450"/>
              </a:spcBef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88" dirty="0" smtClean="0">
                <a:solidFill>
                  <a:schemeClr val="bg2"/>
                </a:solidFill>
              </a:rPr>
              <a:t>Company Confidential</a:t>
            </a:r>
            <a:endParaRPr lang="en-US" sz="788" dirty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027" y="705792"/>
            <a:ext cx="2030144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996306"/>
          </a:xfrm>
          <a:prstGeom prst="rect">
            <a:avLst/>
          </a:prstGeom>
        </p:spPr>
        <p:txBody>
          <a:bodyPr anchor="ctr" anchorCtr="0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1105033"/>
            <a:ext cx="10972800" cy="5329635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713"/>
              </a:spcBef>
              <a:buClr>
                <a:schemeClr val="accent1"/>
              </a:buClr>
              <a:defRPr sz="2000"/>
            </a:lvl1pPr>
            <a:lvl2pPr marL="514350" indent="-171450">
              <a:spcBef>
                <a:spcPts val="338"/>
              </a:spcBef>
              <a:buClr>
                <a:schemeClr val="accent1"/>
              </a:buClr>
              <a:defRPr sz="1800"/>
            </a:lvl2pPr>
            <a:lvl3pPr marL="813197" indent="-127397">
              <a:spcBef>
                <a:spcPts val="338"/>
              </a:spcBef>
              <a:buClr>
                <a:schemeClr val="accent1"/>
              </a:buCl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9" descr="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96306"/>
            <a:ext cx="11582400" cy="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1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yberark-ppt-rd5-breaker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1465" cy="686894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313717" y="2783550"/>
            <a:ext cx="963390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4844444" y="6450076"/>
            <a:ext cx="2043245" cy="285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950"/>
              </a:spcBef>
              <a:buClr>
                <a:schemeClr val="tx2"/>
              </a:buClr>
              <a:buFont typeface="Lucida Grande"/>
              <a:buNone/>
              <a:defRPr sz="105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450"/>
              </a:spcBef>
              <a:buClr>
                <a:schemeClr val="tx2"/>
              </a:buClr>
              <a:buSzPct val="60000"/>
              <a:buFont typeface="Lucida Grande"/>
              <a:buChar char="￭"/>
              <a:defRPr sz="16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450"/>
              </a:spcBef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88" dirty="0" smtClean="0">
                <a:solidFill>
                  <a:srgbClr val="FFFFFF"/>
                </a:solidFill>
              </a:rPr>
              <a:t>Company Confidential</a:t>
            </a:r>
            <a:endParaRPr lang="en-US" sz="788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2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6281"/>
            <a:ext cx="5384800" cy="503819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defRPr sz="2000"/>
            </a:lvl1pPr>
            <a:lvl2pPr marL="514350" indent="-171450">
              <a:buClr>
                <a:schemeClr val="accent1"/>
              </a:buClr>
              <a:defRPr sz="2000"/>
            </a:lvl2pPr>
            <a:lvl3pPr marL="813197" indent="-127397">
              <a:buClr>
                <a:schemeClr val="accent1"/>
              </a:buClr>
              <a:defRPr sz="16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6" name="Picture 15" descr="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96306"/>
            <a:ext cx="11582400" cy="2672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172529" y="1116282"/>
            <a:ext cx="5384800" cy="502631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1"/>
              </a:buClr>
              <a:defRPr sz="2000"/>
            </a:lvl1pPr>
            <a:lvl2pPr marL="514350" indent="-171450">
              <a:buClr>
                <a:schemeClr val="accent1"/>
              </a:buClr>
              <a:defRPr sz="2000"/>
            </a:lvl2pPr>
            <a:lvl3pPr marL="813197" indent="-127397">
              <a:buClr>
                <a:schemeClr val="accent1"/>
              </a:buClr>
              <a:defRPr sz="16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996306"/>
          </a:xfrm>
          <a:prstGeom prst="rect">
            <a:avLst/>
          </a:prstGeom>
        </p:spPr>
        <p:txBody>
          <a:bodyPr anchor="ctr" anchorCtr="0"/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5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746328"/>
            <a:ext cx="5386917" cy="559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43790"/>
            <a:ext cx="5386917" cy="468237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746328"/>
            <a:ext cx="5389033" cy="559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3790"/>
            <a:ext cx="5389033" cy="468237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657726"/>
          </a:xfrm>
          <a:prstGeom prst="rect">
            <a:avLst/>
          </a:prstGeom>
        </p:spPr>
        <p:txBody>
          <a:bodyPr anchor="ctr" anchorCtr="0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5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n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96306"/>
            <a:ext cx="11582400" cy="2672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996306"/>
          </a:xfrm>
          <a:prstGeom prst="rect">
            <a:avLst/>
          </a:prstGeom>
        </p:spPr>
        <p:txBody>
          <a:bodyPr anchor="ctr" anchorCtr="0"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enter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49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ckedlogo.ep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158" y="5771408"/>
            <a:ext cx="1817800" cy="1086592"/>
          </a:xfrm>
          <a:prstGeom prst="rect">
            <a:avLst/>
          </a:prstGeom>
        </p:spPr>
      </p:pic>
      <p:pic>
        <p:nvPicPr>
          <p:cNvPr id="8" name="Picture 7" descr="cyberark-ppt-rd4-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59776"/>
            <a:ext cx="12192000" cy="98227"/>
          </a:xfrm>
          <a:prstGeom prst="rect">
            <a:avLst/>
          </a:prstGeom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4844444" y="6450076"/>
            <a:ext cx="2043245" cy="285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950"/>
              </a:spcBef>
              <a:buClr>
                <a:schemeClr val="tx2"/>
              </a:buClr>
              <a:buFont typeface="Lucida Grande"/>
              <a:buNone/>
              <a:defRPr sz="105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450"/>
              </a:spcBef>
              <a:buClr>
                <a:schemeClr val="tx2"/>
              </a:buClr>
              <a:buSzPct val="60000"/>
              <a:buFont typeface="Lucida Grande"/>
              <a:buChar char="￭"/>
              <a:defRPr sz="16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450"/>
              </a:spcBef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88" dirty="0" smtClean="0"/>
              <a:t>Company Confidential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12661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59" r:id="rId3"/>
    <p:sldLayoutId id="2147483675" r:id="rId4"/>
    <p:sldLayoutId id="2147483679" r:id="rId5"/>
    <p:sldLayoutId id="2147483677" r:id="rId6"/>
    <p:sldLayoutId id="2147483678" r:id="rId7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195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ts val="713"/>
        </a:spcBef>
        <a:buClr>
          <a:schemeClr val="tx2"/>
        </a:buClr>
        <a:buFont typeface="Lucida Grande"/>
        <a:buChar char="▪"/>
        <a:defRPr sz="1350" b="0" i="0" kern="1200">
          <a:solidFill>
            <a:srgbClr val="000000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ts val="338"/>
        </a:spcBef>
        <a:buClr>
          <a:schemeClr val="tx2"/>
        </a:buClr>
        <a:buSzPct val="60000"/>
        <a:buFont typeface="Lucida Grande"/>
        <a:buChar char="￭"/>
        <a:defRPr sz="1200" b="0" i="0" kern="1200">
          <a:solidFill>
            <a:srgbClr val="000000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ts val="338"/>
        </a:spcBef>
        <a:buFont typeface="Arial"/>
        <a:buChar char="•"/>
        <a:defRPr sz="1050" b="0" i="0" kern="1200">
          <a:solidFill>
            <a:srgbClr val="000000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05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5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3175556"/>
            <a:ext cx="6943064" cy="907472"/>
          </a:xfrm>
        </p:spPr>
        <p:txBody>
          <a:bodyPr>
            <a:normAutofit/>
          </a:bodyPr>
          <a:lstStyle/>
          <a:p>
            <a:r>
              <a:rPr lang="sk-SK" dirty="0" smtClean="0"/>
              <a:t>PRIVILÉGIA NA PRVOM MIESTE</a:t>
            </a:r>
            <a:endParaRPr lang="en-US" sz="16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92" y="4364447"/>
            <a:ext cx="3982685" cy="981881"/>
          </a:xfrm>
        </p:spPr>
        <p:txBody>
          <a:bodyPr>
            <a:normAutofit/>
          </a:bodyPr>
          <a:lstStyle/>
          <a:p>
            <a:r>
              <a:rPr lang="en-US" dirty="0" smtClean="0"/>
              <a:t>Daniel Het</a:t>
            </a:r>
            <a:r>
              <a:rPr lang="sk-SK" dirty="0" smtClean="0"/>
              <a:t>ényi</a:t>
            </a:r>
          </a:p>
          <a:p>
            <a:r>
              <a:rPr lang="sk-SK" dirty="0" smtClean="0"/>
              <a:t>Regionálny manažér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CyberArk</a:t>
            </a:r>
          </a:p>
        </p:txBody>
      </p:sp>
    </p:spTree>
    <p:extLst>
      <p:ext uri="{BB962C8B-B14F-4D97-AF65-F5344CB8AC3E}">
        <p14:creationId xmlns:p14="http://schemas.microsoft.com/office/powerpoint/2010/main" val="5997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027" y="2648216"/>
            <a:ext cx="12192000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Jediná</a:t>
            </a:r>
            <a:r>
              <a:rPr lang="sk-SK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stratégia je byť proaktívny</a:t>
            </a:r>
            <a:r>
              <a:rPr lang="sk-SK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6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5400" dirty="0" smtClean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  <a:ea typeface="+mj-ea"/>
                <a:cs typeface="Arial"/>
              </a:rPr>
              <a:t>OCHRANA </a:t>
            </a:r>
            <a:endParaRPr lang="sk-SK" sz="5400" dirty="0" smtClean="0">
              <a:solidFill>
                <a:schemeClr val="bg1"/>
              </a:solidFill>
              <a:effectLst>
                <a:outerShdw blurRad="114300" dist="101600" dir="3000000" algn="tl" rotWithShape="0">
                  <a:prstClr val="black"/>
                </a:outerShdw>
              </a:effectLst>
              <a:latin typeface="Arial Black" panose="020B0A04020102020204" pitchFamily="34" charset="0"/>
              <a:ea typeface="+mj-ea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5400" dirty="0" smtClean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  <a:ea typeface="+mj-ea"/>
                <a:cs typeface="Arial"/>
              </a:rPr>
              <a:t>PRIVILEGOVANÝCH ÚČTOV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5400" dirty="0" smtClean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  <a:ea typeface="+mj-ea"/>
                <a:cs typeface="Arial"/>
              </a:rPr>
              <a:t>JE </a:t>
            </a:r>
            <a:r>
              <a:rPr lang="sk-SK" sz="6600" dirty="0" smtClean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  <a:ea typeface="+mj-ea"/>
                <a:cs typeface="Arial"/>
              </a:rPr>
              <a:t>TOP</a:t>
            </a:r>
            <a:r>
              <a:rPr lang="sk-SK" sz="5400" dirty="0" smtClean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  <a:ea typeface="+mj-ea"/>
                <a:cs typeface="Arial"/>
              </a:rPr>
              <a:t> PRIORITA</a:t>
            </a:r>
            <a:endParaRPr lang="en-US" sz="5400" dirty="0">
              <a:solidFill>
                <a:schemeClr val="bg1"/>
              </a:solidFill>
              <a:effectLst>
                <a:outerShdw blurRad="114300" dist="101600" dir="3000000" algn="tl" rotWithShape="0">
                  <a:prstClr val="black"/>
                </a:outerShdw>
              </a:effectLst>
              <a:latin typeface="Arial Black" panose="020B0A04020102020204" pitchFamily="34" charset="0"/>
              <a:ea typeface="+mj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3" y="395047"/>
            <a:ext cx="3302160" cy="223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376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29" y="5375253"/>
            <a:ext cx="1646500" cy="11141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9265" y="1940767"/>
            <a:ext cx="9946433" cy="20867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19050" prstMaterial="softEdge">
            <a:bevelT w="6350"/>
            <a:bevelB w="19050"/>
          </a:sp3d>
        </p:spPr>
        <p:txBody>
          <a:bodyPr wrap="square" rtlCol="0">
            <a:spAutoFit/>
            <a:sp3d>
              <a:bevelT w="31750"/>
              <a:bevelB w="2540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7200" dirty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  <a:ea typeface="+mj-ea"/>
                <a:cs typeface="Arial"/>
              </a:rPr>
              <a:t>Bezpečnostné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k-SK" sz="7200" dirty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  <a:ea typeface="+mj-ea"/>
                <a:cs typeface="Arial"/>
              </a:rPr>
              <a:t>priority</a:t>
            </a:r>
            <a:endParaRPr lang="en-US" sz="7200" dirty="0">
              <a:solidFill>
                <a:schemeClr val="bg1"/>
              </a:solidFill>
              <a:effectLst>
                <a:outerShdw blurRad="114300" dist="101600" dir="3000000" algn="tl" rotWithShape="0">
                  <a:prstClr val="black"/>
                </a:outerShdw>
              </a:effectLst>
              <a:latin typeface="Arial Black" panose="020B0A040201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5480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nip Single Corner Rectangle 12"/>
          <p:cNvSpPr/>
          <p:nvPr/>
        </p:nvSpPr>
        <p:spPr>
          <a:xfrm flipH="1">
            <a:off x="6381002" y="0"/>
            <a:ext cx="5810997" cy="6858000"/>
          </a:xfrm>
          <a:prstGeom prst="snip1Rect">
            <a:avLst>
              <a:gd name="adj" fmla="val 0"/>
            </a:avLst>
          </a:prstGeom>
          <a:solidFill>
            <a:schemeClr val="tx1">
              <a:alpha val="4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bIns="365760" rtlCol="0" anchor="ctr"/>
          <a:lstStyle/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52269" y="454621"/>
            <a:ext cx="5257431" cy="5948761"/>
            <a:chOff x="4389201" y="350331"/>
            <a:chExt cx="3943073" cy="446157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201" y="350331"/>
              <a:ext cx="793101" cy="79310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201" y="2196343"/>
              <a:ext cx="793101" cy="79310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201" y="1273337"/>
              <a:ext cx="793101" cy="79310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201" y="3119349"/>
              <a:ext cx="793101" cy="793101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273117" y="470790"/>
              <a:ext cx="3059157" cy="4224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178">
                <a:lnSpc>
                  <a:spcPct val="125000"/>
                </a:lnSpc>
                <a:buClr>
                  <a:srgbClr val="000000"/>
                </a:buClr>
              </a:pPr>
              <a:r>
                <a:rPr lang="sk-SK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Sieťová bezpečnosť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178">
                <a:lnSpc>
                  <a:spcPct val="125000"/>
                </a:lnSpc>
                <a:buClr>
                  <a:srgbClr val="000000"/>
                </a:buClr>
              </a:pP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sk-SK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Webová bezpečnosť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178">
                <a:lnSpc>
                  <a:spcPct val="125000"/>
                </a:lnSpc>
                <a:buClr>
                  <a:srgbClr val="000000"/>
                </a:buClr>
              </a:pP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sk-SK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ndpoint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457178">
                <a:lnSpc>
                  <a:spcPct val="125000"/>
                </a:lnSpc>
                <a:buClr>
                  <a:srgbClr val="000000"/>
                </a:buClr>
              </a:pP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Identity management</a:t>
              </a:r>
            </a:p>
            <a:p>
              <a:pPr defTabSz="457178">
                <a:lnSpc>
                  <a:spcPct val="125000"/>
                </a:lnSpc>
                <a:buClr>
                  <a:srgbClr val="000000"/>
                </a:buClr>
              </a:pP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SIEM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201" y="4018801"/>
              <a:ext cx="793101" cy="79310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29" y="5375253"/>
            <a:ext cx="1646500" cy="11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1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1659" y="1191743"/>
            <a:ext cx="10444120" cy="9969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sk-SK" sz="5400" b="0" dirty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5 dôvodov prečo</a:t>
            </a:r>
            <a:endParaRPr lang="en-US" sz="5400" b="0" dirty="0">
              <a:solidFill>
                <a:schemeClr val="bg1"/>
              </a:solidFill>
              <a:effectLst>
                <a:outerShdw blurRad="114300" dist="101600" dir="3000000" algn="tl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4909" y="2930525"/>
            <a:ext cx="10444120" cy="99694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sk-SK" sz="7200" b="0" dirty="0" smtClean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RIEŠIŤ </a:t>
            </a:r>
          </a:p>
          <a:p>
            <a:pPr>
              <a:lnSpc>
                <a:spcPct val="90000"/>
              </a:lnSpc>
            </a:pPr>
            <a:r>
              <a:rPr lang="sk-SK" sz="7200" b="0" dirty="0" smtClean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PRIVILEGOVANÉ </a:t>
            </a:r>
          </a:p>
          <a:p>
            <a:pPr>
              <a:lnSpc>
                <a:spcPct val="90000"/>
              </a:lnSpc>
            </a:pPr>
            <a:r>
              <a:rPr lang="sk-SK" sz="7200" b="0" dirty="0" smtClean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ÚČTY </a:t>
            </a:r>
            <a:r>
              <a:rPr lang="sk-SK" sz="7200" b="0" dirty="0" smtClean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AKO </a:t>
            </a:r>
            <a:r>
              <a:rPr lang="sk-SK" sz="7200" b="0" dirty="0" smtClean="0">
                <a:solidFill>
                  <a:schemeClr val="bg1"/>
                </a:solidFill>
                <a:effectLst>
                  <a:outerShdw blurRad="114300" dist="101600" dir="3000000" algn="tl" rotWithShape="0">
                    <a:prstClr val="black"/>
                  </a:outerShdw>
                </a:effectLst>
                <a:latin typeface="Arial Black" panose="020B0A04020102020204" pitchFamily="34" charset="0"/>
              </a:rPr>
              <a:t>PRVÉ</a:t>
            </a:r>
            <a:endParaRPr lang="en-US" sz="7200" b="0" dirty="0">
              <a:solidFill>
                <a:schemeClr val="bg1"/>
              </a:solidFill>
              <a:effectLst>
                <a:outerShdw blurRad="114300" dist="101600" dir="3000000" algn="tl" rotWithShape="0">
                  <a:prstClr val="black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29" y="5375253"/>
            <a:ext cx="1646500" cy="11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904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83264" y="310378"/>
            <a:ext cx="11355185" cy="1110784"/>
            <a:chOff x="437447" y="232783"/>
            <a:chExt cx="8516389" cy="833088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1120746" y="247478"/>
              <a:ext cx="7833090" cy="747712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i="0" kern="12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sk-SK" sz="4000" b="0" dirty="0" smtClean="0">
                  <a:solidFill>
                    <a:schemeClr val="bg1"/>
                  </a:solidFill>
                </a:rPr>
                <a:t>Privilégia sú najčastejšia cesta hackerov</a:t>
              </a:r>
              <a:endParaRPr lang="en-US" sz="4000" b="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37447" y="232783"/>
              <a:ext cx="678522" cy="833088"/>
              <a:chOff x="437447" y="232783"/>
              <a:chExt cx="678522" cy="83308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447" y="247478"/>
                <a:ext cx="678522" cy="818393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51172" y="232783"/>
                <a:ext cx="372939" cy="684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333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29" y="5375253"/>
            <a:ext cx="1646500" cy="11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704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28" y="0"/>
            <a:ext cx="12192000" cy="685800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2569700" y="1852797"/>
            <a:ext cx="4541233" cy="4616963"/>
            <a:chOff x="4084994" y="1151678"/>
            <a:chExt cx="5515013" cy="5550669"/>
          </a:xfrm>
        </p:grpSpPr>
        <p:grpSp>
          <p:nvGrpSpPr>
            <p:cNvPr id="5" name="Group 4"/>
            <p:cNvGrpSpPr/>
            <p:nvPr/>
          </p:nvGrpSpPr>
          <p:grpSpPr>
            <a:xfrm>
              <a:off x="4084994" y="4429543"/>
              <a:ext cx="5515013" cy="2272804"/>
              <a:chOff x="4084994" y="4429543"/>
              <a:chExt cx="5515013" cy="227280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4994" y="4429543"/>
                <a:ext cx="5515013" cy="2272804"/>
              </a:xfrm>
              <a:prstGeom prst="rect">
                <a:avLst/>
              </a:prstGeom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4694852" y="5106765"/>
                <a:ext cx="663163" cy="770331"/>
                <a:chOff x="10066998" y="1714343"/>
                <a:chExt cx="663163" cy="770331"/>
              </a:xfrm>
            </p:grpSpPr>
            <p:sp>
              <p:nvSpPr>
                <p:cNvPr id="20" name="Rectangle 54"/>
                <p:cNvSpPr/>
                <p:nvPr/>
              </p:nvSpPr>
              <p:spPr>
                <a:xfrm>
                  <a:off x="10066998" y="2081548"/>
                  <a:ext cx="663163" cy="403126"/>
                </a:xfrm>
                <a:custGeom>
                  <a:avLst/>
                  <a:gdLst>
                    <a:gd name="connsiteX0" fmla="*/ 0 w 644310"/>
                    <a:gd name="connsiteY0" fmla="*/ 0 h 527398"/>
                    <a:gd name="connsiteX1" fmla="*/ 644310 w 644310"/>
                    <a:gd name="connsiteY1" fmla="*/ 0 h 527398"/>
                    <a:gd name="connsiteX2" fmla="*/ 644310 w 644310"/>
                    <a:gd name="connsiteY2" fmla="*/ 527398 h 527398"/>
                    <a:gd name="connsiteX3" fmla="*/ 0 w 644310"/>
                    <a:gd name="connsiteY3" fmla="*/ 527398 h 527398"/>
                    <a:gd name="connsiteX4" fmla="*/ 0 w 644310"/>
                    <a:gd name="connsiteY4" fmla="*/ 0 h 527398"/>
                    <a:gd name="connsiteX0" fmla="*/ 9427 w 644310"/>
                    <a:gd name="connsiteY0" fmla="*/ 113121 h 527398"/>
                    <a:gd name="connsiteX1" fmla="*/ 644310 w 644310"/>
                    <a:gd name="connsiteY1" fmla="*/ 0 h 527398"/>
                    <a:gd name="connsiteX2" fmla="*/ 644310 w 644310"/>
                    <a:gd name="connsiteY2" fmla="*/ 527398 h 527398"/>
                    <a:gd name="connsiteX3" fmla="*/ 0 w 644310"/>
                    <a:gd name="connsiteY3" fmla="*/ 527398 h 527398"/>
                    <a:gd name="connsiteX4" fmla="*/ 9427 w 644310"/>
                    <a:gd name="connsiteY4" fmla="*/ 113121 h 527398"/>
                    <a:gd name="connsiteX0" fmla="*/ 0 w 663163"/>
                    <a:gd name="connsiteY0" fmla="*/ 113121 h 527398"/>
                    <a:gd name="connsiteX1" fmla="*/ 663163 w 663163"/>
                    <a:gd name="connsiteY1" fmla="*/ 0 h 527398"/>
                    <a:gd name="connsiteX2" fmla="*/ 663163 w 663163"/>
                    <a:gd name="connsiteY2" fmla="*/ 527398 h 527398"/>
                    <a:gd name="connsiteX3" fmla="*/ 18853 w 663163"/>
                    <a:gd name="connsiteY3" fmla="*/ 527398 h 527398"/>
                    <a:gd name="connsiteX4" fmla="*/ 0 w 663163"/>
                    <a:gd name="connsiteY4" fmla="*/ 113121 h 52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3163" h="527398">
                      <a:moveTo>
                        <a:pt x="0" y="113121"/>
                      </a:moveTo>
                      <a:lnTo>
                        <a:pt x="663163" y="0"/>
                      </a:lnTo>
                      <a:lnTo>
                        <a:pt x="663163" y="527398"/>
                      </a:lnTo>
                      <a:lnTo>
                        <a:pt x="18853" y="527398"/>
                      </a:lnTo>
                      <a:lnTo>
                        <a:pt x="0" y="113121"/>
                      </a:lnTo>
                      <a:close/>
                    </a:path>
                  </a:pathLst>
                </a:custGeom>
                <a:gradFill>
                  <a:gsLst>
                    <a:gs pos="93000">
                      <a:schemeClr val="bg1">
                        <a:alpha val="0"/>
                      </a:schemeClr>
                    </a:gs>
                    <a:gs pos="55000">
                      <a:schemeClr val="bg1">
                        <a:alpha val="58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66999" y="1714343"/>
                  <a:ext cx="662932" cy="577391"/>
                </a:xfrm>
                <a:prstGeom prst="rect">
                  <a:avLst/>
                </a:prstGeom>
              </p:spPr>
            </p:pic>
          </p:grpSp>
          <p:grpSp>
            <p:nvGrpSpPr>
              <p:cNvPr id="9" name="Group 8"/>
              <p:cNvGrpSpPr/>
              <p:nvPr/>
            </p:nvGrpSpPr>
            <p:grpSpPr>
              <a:xfrm>
                <a:off x="8087630" y="4944514"/>
                <a:ext cx="663163" cy="770331"/>
                <a:chOff x="10066998" y="1714343"/>
                <a:chExt cx="663163" cy="770331"/>
              </a:xfrm>
            </p:grpSpPr>
            <p:sp>
              <p:nvSpPr>
                <p:cNvPr id="18" name="Rectangle 54"/>
                <p:cNvSpPr/>
                <p:nvPr/>
              </p:nvSpPr>
              <p:spPr>
                <a:xfrm>
                  <a:off x="10066998" y="2081548"/>
                  <a:ext cx="663163" cy="403126"/>
                </a:xfrm>
                <a:custGeom>
                  <a:avLst/>
                  <a:gdLst>
                    <a:gd name="connsiteX0" fmla="*/ 0 w 644310"/>
                    <a:gd name="connsiteY0" fmla="*/ 0 h 527398"/>
                    <a:gd name="connsiteX1" fmla="*/ 644310 w 644310"/>
                    <a:gd name="connsiteY1" fmla="*/ 0 h 527398"/>
                    <a:gd name="connsiteX2" fmla="*/ 644310 w 644310"/>
                    <a:gd name="connsiteY2" fmla="*/ 527398 h 527398"/>
                    <a:gd name="connsiteX3" fmla="*/ 0 w 644310"/>
                    <a:gd name="connsiteY3" fmla="*/ 527398 h 527398"/>
                    <a:gd name="connsiteX4" fmla="*/ 0 w 644310"/>
                    <a:gd name="connsiteY4" fmla="*/ 0 h 527398"/>
                    <a:gd name="connsiteX0" fmla="*/ 9427 w 644310"/>
                    <a:gd name="connsiteY0" fmla="*/ 113121 h 527398"/>
                    <a:gd name="connsiteX1" fmla="*/ 644310 w 644310"/>
                    <a:gd name="connsiteY1" fmla="*/ 0 h 527398"/>
                    <a:gd name="connsiteX2" fmla="*/ 644310 w 644310"/>
                    <a:gd name="connsiteY2" fmla="*/ 527398 h 527398"/>
                    <a:gd name="connsiteX3" fmla="*/ 0 w 644310"/>
                    <a:gd name="connsiteY3" fmla="*/ 527398 h 527398"/>
                    <a:gd name="connsiteX4" fmla="*/ 9427 w 644310"/>
                    <a:gd name="connsiteY4" fmla="*/ 113121 h 527398"/>
                    <a:gd name="connsiteX0" fmla="*/ 0 w 663163"/>
                    <a:gd name="connsiteY0" fmla="*/ 113121 h 527398"/>
                    <a:gd name="connsiteX1" fmla="*/ 663163 w 663163"/>
                    <a:gd name="connsiteY1" fmla="*/ 0 h 527398"/>
                    <a:gd name="connsiteX2" fmla="*/ 663163 w 663163"/>
                    <a:gd name="connsiteY2" fmla="*/ 527398 h 527398"/>
                    <a:gd name="connsiteX3" fmla="*/ 18853 w 663163"/>
                    <a:gd name="connsiteY3" fmla="*/ 527398 h 527398"/>
                    <a:gd name="connsiteX4" fmla="*/ 0 w 663163"/>
                    <a:gd name="connsiteY4" fmla="*/ 113121 h 52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3163" h="527398">
                      <a:moveTo>
                        <a:pt x="0" y="113121"/>
                      </a:moveTo>
                      <a:lnTo>
                        <a:pt x="663163" y="0"/>
                      </a:lnTo>
                      <a:lnTo>
                        <a:pt x="663163" y="527398"/>
                      </a:lnTo>
                      <a:lnTo>
                        <a:pt x="18853" y="527398"/>
                      </a:lnTo>
                      <a:lnTo>
                        <a:pt x="0" y="113121"/>
                      </a:lnTo>
                      <a:close/>
                    </a:path>
                  </a:pathLst>
                </a:custGeom>
                <a:gradFill>
                  <a:gsLst>
                    <a:gs pos="93000">
                      <a:schemeClr val="bg1">
                        <a:alpha val="0"/>
                      </a:schemeClr>
                    </a:gs>
                    <a:gs pos="55000">
                      <a:schemeClr val="bg1">
                        <a:alpha val="58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66999" y="1714343"/>
                  <a:ext cx="662932" cy="57739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Group 9"/>
              <p:cNvGrpSpPr/>
              <p:nvPr/>
            </p:nvGrpSpPr>
            <p:grpSpPr>
              <a:xfrm>
                <a:off x="6985852" y="5490636"/>
                <a:ext cx="731520" cy="799250"/>
                <a:chOff x="10034558" y="1657143"/>
                <a:chExt cx="731520" cy="799250"/>
              </a:xfrm>
            </p:grpSpPr>
            <p:sp>
              <p:nvSpPr>
                <p:cNvPr id="16" name="Rectangle 54"/>
                <p:cNvSpPr/>
                <p:nvPr/>
              </p:nvSpPr>
              <p:spPr>
                <a:xfrm>
                  <a:off x="10066998" y="2053267"/>
                  <a:ext cx="663163" cy="403126"/>
                </a:xfrm>
                <a:custGeom>
                  <a:avLst/>
                  <a:gdLst>
                    <a:gd name="connsiteX0" fmla="*/ 0 w 644310"/>
                    <a:gd name="connsiteY0" fmla="*/ 0 h 527398"/>
                    <a:gd name="connsiteX1" fmla="*/ 644310 w 644310"/>
                    <a:gd name="connsiteY1" fmla="*/ 0 h 527398"/>
                    <a:gd name="connsiteX2" fmla="*/ 644310 w 644310"/>
                    <a:gd name="connsiteY2" fmla="*/ 527398 h 527398"/>
                    <a:gd name="connsiteX3" fmla="*/ 0 w 644310"/>
                    <a:gd name="connsiteY3" fmla="*/ 527398 h 527398"/>
                    <a:gd name="connsiteX4" fmla="*/ 0 w 644310"/>
                    <a:gd name="connsiteY4" fmla="*/ 0 h 527398"/>
                    <a:gd name="connsiteX0" fmla="*/ 9427 w 644310"/>
                    <a:gd name="connsiteY0" fmla="*/ 113121 h 527398"/>
                    <a:gd name="connsiteX1" fmla="*/ 644310 w 644310"/>
                    <a:gd name="connsiteY1" fmla="*/ 0 h 527398"/>
                    <a:gd name="connsiteX2" fmla="*/ 644310 w 644310"/>
                    <a:gd name="connsiteY2" fmla="*/ 527398 h 527398"/>
                    <a:gd name="connsiteX3" fmla="*/ 0 w 644310"/>
                    <a:gd name="connsiteY3" fmla="*/ 527398 h 527398"/>
                    <a:gd name="connsiteX4" fmla="*/ 9427 w 644310"/>
                    <a:gd name="connsiteY4" fmla="*/ 113121 h 527398"/>
                    <a:gd name="connsiteX0" fmla="*/ 0 w 663163"/>
                    <a:gd name="connsiteY0" fmla="*/ 113121 h 527398"/>
                    <a:gd name="connsiteX1" fmla="*/ 663163 w 663163"/>
                    <a:gd name="connsiteY1" fmla="*/ 0 h 527398"/>
                    <a:gd name="connsiteX2" fmla="*/ 663163 w 663163"/>
                    <a:gd name="connsiteY2" fmla="*/ 527398 h 527398"/>
                    <a:gd name="connsiteX3" fmla="*/ 18853 w 663163"/>
                    <a:gd name="connsiteY3" fmla="*/ 527398 h 527398"/>
                    <a:gd name="connsiteX4" fmla="*/ 0 w 663163"/>
                    <a:gd name="connsiteY4" fmla="*/ 113121 h 52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3163" h="527398">
                      <a:moveTo>
                        <a:pt x="0" y="113121"/>
                      </a:moveTo>
                      <a:lnTo>
                        <a:pt x="663163" y="0"/>
                      </a:lnTo>
                      <a:lnTo>
                        <a:pt x="663163" y="527398"/>
                      </a:lnTo>
                      <a:lnTo>
                        <a:pt x="18853" y="527398"/>
                      </a:lnTo>
                      <a:lnTo>
                        <a:pt x="0" y="113121"/>
                      </a:lnTo>
                      <a:close/>
                    </a:path>
                  </a:pathLst>
                </a:custGeom>
                <a:gradFill>
                  <a:gsLst>
                    <a:gs pos="93000">
                      <a:schemeClr val="bg1">
                        <a:alpha val="0"/>
                      </a:schemeClr>
                    </a:gs>
                    <a:gs pos="55000">
                      <a:schemeClr val="bg1">
                        <a:alpha val="58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4558" y="1657143"/>
                  <a:ext cx="731520" cy="630620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0"/>
              <p:cNvGrpSpPr/>
              <p:nvPr/>
            </p:nvGrpSpPr>
            <p:grpSpPr>
              <a:xfrm>
                <a:off x="5779523" y="5263283"/>
                <a:ext cx="731520" cy="799250"/>
                <a:chOff x="10034558" y="1657143"/>
                <a:chExt cx="731520" cy="799250"/>
              </a:xfrm>
            </p:grpSpPr>
            <p:sp>
              <p:nvSpPr>
                <p:cNvPr id="14" name="Rectangle 54"/>
                <p:cNvSpPr/>
                <p:nvPr/>
              </p:nvSpPr>
              <p:spPr>
                <a:xfrm>
                  <a:off x="10066998" y="2053267"/>
                  <a:ext cx="663163" cy="403126"/>
                </a:xfrm>
                <a:custGeom>
                  <a:avLst/>
                  <a:gdLst>
                    <a:gd name="connsiteX0" fmla="*/ 0 w 644310"/>
                    <a:gd name="connsiteY0" fmla="*/ 0 h 527398"/>
                    <a:gd name="connsiteX1" fmla="*/ 644310 w 644310"/>
                    <a:gd name="connsiteY1" fmla="*/ 0 h 527398"/>
                    <a:gd name="connsiteX2" fmla="*/ 644310 w 644310"/>
                    <a:gd name="connsiteY2" fmla="*/ 527398 h 527398"/>
                    <a:gd name="connsiteX3" fmla="*/ 0 w 644310"/>
                    <a:gd name="connsiteY3" fmla="*/ 527398 h 527398"/>
                    <a:gd name="connsiteX4" fmla="*/ 0 w 644310"/>
                    <a:gd name="connsiteY4" fmla="*/ 0 h 527398"/>
                    <a:gd name="connsiteX0" fmla="*/ 9427 w 644310"/>
                    <a:gd name="connsiteY0" fmla="*/ 113121 h 527398"/>
                    <a:gd name="connsiteX1" fmla="*/ 644310 w 644310"/>
                    <a:gd name="connsiteY1" fmla="*/ 0 h 527398"/>
                    <a:gd name="connsiteX2" fmla="*/ 644310 w 644310"/>
                    <a:gd name="connsiteY2" fmla="*/ 527398 h 527398"/>
                    <a:gd name="connsiteX3" fmla="*/ 0 w 644310"/>
                    <a:gd name="connsiteY3" fmla="*/ 527398 h 527398"/>
                    <a:gd name="connsiteX4" fmla="*/ 9427 w 644310"/>
                    <a:gd name="connsiteY4" fmla="*/ 113121 h 527398"/>
                    <a:gd name="connsiteX0" fmla="*/ 0 w 663163"/>
                    <a:gd name="connsiteY0" fmla="*/ 113121 h 527398"/>
                    <a:gd name="connsiteX1" fmla="*/ 663163 w 663163"/>
                    <a:gd name="connsiteY1" fmla="*/ 0 h 527398"/>
                    <a:gd name="connsiteX2" fmla="*/ 663163 w 663163"/>
                    <a:gd name="connsiteY2" fmla="*/ 527398 h 527398"/>
                    <a:gd name="connsiteX3" fmla="*/ 18853 w 663163"/>
                    <a:gd name="connsiteY3" fmla="*/ 527398 h 527398"/>
                    <a:gd name="connsiteX4" fmla="*/ 0 w 663163"/>
                    <a:gd name="connsiteY4" fmla="*/ 113121 h 52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3163" h="527398">
                      <a:moveTo>
                        <a:pt x="0" y="113121"/>
                      </a:moveTo>
                      <a:lnTo>
                        <a:pt x="663163" y="0"/>
                      </a:lnTo>
                      <a:lnTo>
                        <a:pt x="663163" y="527398"/>
                      </a:lnTo>
                      <a:lnTo>
                        <a:pt x="18853" y="527398"/>
                      </a:lnTo>
                      <a:lnTo>
                        <a:pt x="0" y="113121"/>
                      </a:lnTo>
                      <a:close/>
                    </a:path>
                  </a:pathLst>
                </a:custGeom>
                <a:gradFill>
                  <a:gsLst>
                    <a:gs pos="93000">
                      <a:schemeClr val="bg1">
                        <a:alpha val="0"/>
                      </a:schemeClr>
                    </a:gs>
                    <a:gs pos="55000">
                      <a:schemeClr val="bg1">
                        <a:alpha val="58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4558" y="1657143"/>
                  <a:ext cx="731520" cy="630620"/>
                </a:xfrm>
                <a:prstGeom prst="rect">
                  <a:avLst/>
                </a:prstGeom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6415552" y="5619486"/>
                <a:ext cx="564476" cy="95359"/>
              </a:xfrm>
              <a:prstGeom prst="line">
                <a:avLst/>
              </a:prstGeom>
              <a:ln cap="rnd">
                <a:solidFill>
                  <a:schemeClr val="accent1"/>
                </a:solidFill>
                <a:prstDash val="sysDot"/>
                <a:headEnd type="none" w="med" len="med"/>
                <a:tailEnd type="arrow" w="med" len="me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7249" y="5464306"/>
                <a:ext cx="425125" cy="475681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4084994" y="3095075"/>
              <a:ext cx="5515013" cy="2492753"/>
              <a:chOff x="4084994" y="3095075"/>
              <a:chExt cx="5515013" cy="249275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084994" y="3095075"/>
                <a:ext cx="5515013" cy="2492753"/>
                <a:chOff x="4084994" y="3004922"/>
                <a:chExt cx="5515013" cy="2492753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84994" y="3004922"/>
                  <a:ext cx="5515013" cy="2492753"/>
                </a:xfrm>
                <a:prstGeom prst="rect">
                  <a:avLst/>
                </a:prstGeom>
              </p:spPr>
            </p:pic>
            <p:grpSp>
              <p:nvGrpSpPr>
                <p:cNvPr id="29" name="Group 28"/>
                <p:cNvGrpSpPr/>
                <p:nvPr/>
              </p:nvGrpSpPr>
              <p:grpSpPr>
                <a:xfrm>
                  <a:off x="5222983" y="3525105"/>
                  <a:ext cx="644310" cy="1054796"/>
                  <a:chOff x="10085852" y="1554150"/>
                  <a:chExt cx="644310" cy="1054796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10085852" y="2205872"/>
                    <a:ext cx="644310" cy="403074"/>
                  </a:xfrm>
                  <a:prstGeom prst="rect">
                    <a:avLst/>
                  </a:prstGeom>
                  <a:gradFill>
                    <a:gsLst>
                      <a:gs pos="93000">
                        <a:schemeClr val="tx1">
                          <a:lumMod val="50000"/>
                          <a:lumOff val="50000"/>
                          <a:alpha val="0"/>
                        </a:schemeClr>
                      </a:gs>
                      <a:gs pos="48000">
                        <a:schemeClr val="accent6">
                          <a:lumMod val="50000"/>
                          <a:alpha val="52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41" name="Picture 40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086083" y="1554150"/>
                    <a:ext cx="643847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6080146" y="3688388"/>
                  <a:ext cx="644310" cy="1054796"/>
                  <a:chOff x="10085852" y="1554150"/>
                  <a:chExt cx="644310" cy="1054796"/>
                </a:xfrm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10085852" y="2205872"/>
                    <a:ext cx="644310" cy="403074"/>
                  </a:xfrm>
                  <a:prstGeom prst="rect">
                    <a:avLst/>
                  </a:prstGeom>
                  <a:gradFill>
                    <a:gsLst>
                      <a:gs pos="93000">
                        <a:schemeClr val="tx1">
                          <a:lumMod val="50000"/>
                          <a:lumOff val="50000"/>
                          <a:alpha val="0"/>
                        </a:schemeClr>
                      </a:gs>
                      <a:gs pos="48000">
                        <a:schemeClr val="accent6">
                          <a:lumMod val="50000"/>
                          <a:alpha val="52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086083" y="1554150"/>
                    <a:ext cx="643847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7037145" y="3868947"/>
                  <a:ext cx="644310" cy="1054796"/>
                  <a:chOff x="10085852" y="1554150"/>
                  <a:chExt cx="644310" cy="1054796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10085852" y="2205872"/>
                    <a:ext cx="644310" cy="403074"/>
                  </a:xfrm>
                  <a:prstGeom prst="rect">
                    <a:avLst/>
                  </a:prstGeom>
                  <a:gradFill>
                    <a:gsLst>
                      <a:gs pos="93000">
                        <a:schemeClr val="tx1">
                          <a:lumMod val="50000"/>
                          <a:lumOff val="50000"/>
                          <a:alpha val="0"/>
                        </a:schemeClr>
                      </a:gs>
                      <a:gs pos="48000">
                        <a:schemeClr val="accent6">
                          <a:lumMod val="50000"/>
                          <a:alpha val="52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086083" y="1554150"/>
                    <a:ext cx="643847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8107774" y="3371876"/>
                  <a:ext cx="644310" cy="1054796"/>
                  <a:chOff x="10085852" y="1554150"/>
                  <a:chExt cx="644310" cy="1054796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>
                    <a:off x="10085852" y="2205872"/>
                    <a:ext cx="644310" cy="403074"/>
                  </a:xfrm>
                  <a:prstGeom prst="rect">
                    <a:avLst/>
                  </a:prstGeom>
                  <a:gradFill>
                    <a:gsLst>
                      <a:gs pos="93000">
                        <a:schemeClr val="tx1">
                          <a:lumMod val="50000"/>
                          <a:lumOff val="50000"/>
                          <a:alpha val="0"/>
                        </a:schemeClr>
                      </a:gs>
                      <a:gs pos="48000">
                        <a:schemeClr val="accent6">
                          <a:lumMod val="50000"/>
                          <a:alpha val="52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35" name="Picture 34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086083" y="1554150"/>
                    <a:ext cx="643847" cy="91440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 flipV="1">
                  <a:off x="6431022" y="4237173"/>
                  <a:ext cx="628448" cy="125766"/>
                </a:xfrm>
                <a:prstGeom prst="line">
                  <a:avLst/>
                </a:prstGeom>
                <a:ln cap="rnd">
                  <a:solidFill>
                    <a:schemeClr val="accent1"/>
                  </a:solidFill>
                  <a:prstDash val="sysDot"/>
                  <a:headEnd type="none" w="med" len="med"/>
                  <a:tailEnd type="arrow" w="med" len="me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Arrow Connector 26"/>
              <p:cNvCxnSpPr/>
              <p:nvPr/>
            </p:nvCxnSpPr>
            <p:spPr>
              <a:xfrm flipV="1">
                <a:off x="7180728" y="4631800"/>
                <a:ext cx="0" cy="874206"/>
              </a:xfrm>
              <a:prstGeom prst="straightConnector1">
                <a:avLst/>
              </a:prstGeom>
              <a:ln cap="rnd">
                <a:solidFill>
                  <a:schemeClr val="accent1"/>
                </a:solidFill>
                <a:prstDash val="sysDot"/>
                <a:headEnd type="none" w="med" len="med"/>
                <a:tailEnd type="arrow" w="med" len="me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4084994" y="1151678"/>
              <a:ext cx="5515013" cy="2696410"/>
              <a:chOff x="4084994" y="1151678"/>
              <a:chExt cx="5515013" cy="269641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4994" y="1151678"/>
                <a:ext cx="5515013" cy="2696410"/>
              </a:xfrm>
              <a:prstGeom prst="rect">
                <a:avLst/>
              </a:prstGeom>
            </p:spPr>
          </p:pic>
          <p:grpSp>
            <p:nvGrpSpPr>
              <p:cNvPr id="47" name="Group 46"/>
              <p:cNvGrpSpPr/>
              <p:nvPr/>
            </p:nvGrpSpPr>
            <p:grpSpPr>
              <a:xfrm>
                <a:off x="6198190" y="1815795"/>
                <a:ext cx="644310" cy="1054796"/>
                <a:chOff x="10085852" y="1554150"/>
                <a:chExt cx="644310" cy="1054796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10085852" y="2205872"/>
                  <a:ext cx="644310" cy="403074"/>
                </a:xfrm>
                <a:prstGeom prst="rect">
                  <a:avLst/>
                </a:prstGeom>
                <a:gradFill>
                  <a:gsLst>
                    <a:gs pos="93000">
                      <a:schemeClr val="tx1">
                        <a:lumMod val="50000"/>
                        <a:lumOff val="50000"/>
                        <a:alpha val="0"/>
                      </a:schemeClr>
                    </a:gs>
                    <a:gs pos="48000">
                      <a:schemeClr val="accent6">
                        <a:lumMod val="50000"/>
                        <a:alpha val="52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8" name="Picture 57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85852" y="1554150"/>
                  <a:ext cx="644310" cy="914400"/>
                </a:xfrm>
                <a:prstGeom prst="rect">
                  <a:avLst/>
                </a:prstGeom>
              </p:spPr>
            </p:pic>
          </p:grpSp>
          <p:grpSp>
            <p:nvGrpSpPr>
              <p:cNvPr id="48" name="Group 47"/>
              <p:cNvGrpSpPr/>
              <p:nvPr/>
            </p:nvGrpSpPr>
            <p:grpSpPr>
              <a:xfrm>
                <a:off x="5507352" y="1161386"/>
                <a:ext cx="644310" cy="1054796"/>
                <a:chOff x="10085852" y="1554150"/>
                <a:chExt cx="644310" cy="1054796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0085852" y="2205872"/>
                  <a:ext cx="644310" cy="403074"/>
                </a:xfrm>
                <a:prstGeom prst="rect">
                  <a:avLst/>
                </a:prstGeom>
                <a:gradFill>
                  <a:gsLst>
                    <a:gs pos="93000">
                      <a:schemeClr val="tx1">
                        <a:lumMod val="50000"/>
                        <a:lumOff val="50000"/>
                        <a:alpha val="0"/>
                      </a:schemeClr>
                    </a:gs>
                    <a:gs pos="48000">
                      <a:schemeClr val="accent6">
                        <a:lumMod val="50000"/>
                        <a:alpha val="52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85852" y="1554150"/>
                  <a:ext cx="644310" cy="914400"/>
                </a:xfrm>
                <a:prstGeom prst="rect">
                  <a:avLst/>
                </a:prstGeom>
              </p:spPr>
            </p:pic>
          </p:grpSp>
          <p:cxnSp>
            <p:nvCxnSpPr>
              <p:cNvPr id="49" name="Straight Arrow Connector 48"/>
              <p:cNvCxnSpPr/>
              <p:nvPr/>
            </p:nvCxnSpPr>
            <p:spPr>
              <a:xfrm flipV="1">
                <a:off x="6389313" y="2627986"/>
                <a:ext cx="0" cy="1180993"/>
              </a:xfrm>
              <a:prstGeom prst="straightConnector1">
                <a:avLst/>
              </a:prstGeom>
              <a:ln cap="rnd">
                <a:solidFill>
                  <a:schemeClr val="accent1"/>
                </a:solidFill>
                <a:prstDash val="sysDot"/>
                <a:headEnd type="none" w="med" len="med"/>
                <a:tailEnd type="arrow" w="med" len="me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6105134" y="1630291"/>
                <a:ext cx="1712292" cy="342916"/>
              </a:xfrm>
              <a:prstGeom prst="line">
                <a:avLst/>
              </a:prstGeom>
              <a:ln cap="rnd">
                <a:solidFill>
                  <a:schemeClr val="accent1"/>
                </a:solidFill>
                <a:prstDash val="sysDot"/>
                <a:headEnd type="none" w="med" len="med"/>
                <a:tailEnd type="arrow" w="med" len="me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7520776" y="1792305"/>
                <a:ext cx="644310" cy="1054796"/>
                <a:chOff x="10085852" y="1554150"/>
                <a:chExt cx="644310" cy="1054796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10085852" y="2205872"/>
                  <a:ext cx="644310" cy="403074"/>
                </a:xfrm>
                <a:prstGeom prst="rect">
                  <a:avLst/>
                </a:prstGeom>
                <a:gradFill>
                  <a:gsLst>
                    <a:gs pos="93000">
                      <a:schemeClr val="tx1">
                        <a:lumMod val="50000"/>
                        <a:lumOff val="50000"/>
                        <a:alpha val="0"/>
                      </a:schemeClr>
                    </a:gs>
                    <a:gs pos="48000">
                      <a:schemeClr val="accent6">
                        <a:lumMod val="50000"/>
                        <a:alpha val="52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85852" y="1554150"/>
                  <a:ext cx="644310" cy="914400"/>
                </a:xfrm>
                <a:prstGeom prst="rect">
                  <a:avLst/>
                </a:prstGeom>
              </p:spPr>
            </p:pic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6879639" y="2416679"/>
                <a:ext cx="564476" cy="95359"/>
              </a:xfrm>
              <a:prstGeom prst="line">
                <a:avLst/>
              </a:prstGeom>
              <a:ln cap="rnd">
                <a:solidFill>
                  <a:schemeClr val="accent1"/>
                </a:solidFill>
                <a:prstDash val="sysDot"/>
                <a:headEnd type="none" w="med" len="med"/>
                <a:tailEnd type="arrow" w="med" len="me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37" y="2385661"/>
            <a:ext cx="2030060" cy="4211459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7458015" y="3732147"/>
            <a:ext cx="2890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"/>
                <a:ea typeface="+mj-ea"/>
                <a:cs typeface="Arial"/>
              </a:rPr>
              <a:t>10 </a:t>
            </a:r>
            <a:r>
              <a:rPr lang="sk-SK" sz="4800" b="1" dirty="0" smtClean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"/>
                <a:ea typeface="+mj-ea"/>
                <a:cs typeface="Arial"/>
              </a:rPr>
              <a:t>Minút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"/>
                <a:ea typeface="+mj-ea"/>
                <a:cs typeface="Arial"/>
              </a:rPr>
              <a:t>!</a:t>
            </a:r>
            <a:endParaRPr lang="en-US" sz="4800" b="1" dirty="0">
              <a:solidFill>
                <a:schemeClr val="bg1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  <a:latin typeface="Arial"/>
              <a:ea typeface="+mj-ea"/>
              <a:cs typeface="Arial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83264" y="208048"/>
            <a:ext cx="11355185" cy="1213113"/>
            <a:chOff x="437447" y="156036"/>
            <a:chExt cx="8516389" cy="909835"/>
          </a:xfrm>
        </p:grpSpPr>
        <p:sp>
          <p:nvSpPr>
            <p:cNvPr id="66" name="Title 1"/>
            <p:cNvSpPr txBox="1">
              <a:spLocks/>
            </p:cNvSpPr>
            <p:nvPr/>
          </p:nvSpPr>
          <p:spPr>
            <a:xfrm>
              <a:off x="1120746" y="156036"/>
              <a:ext cx="7833090" cy="747712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i="0" kern="12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sk-SK" sz="4000" b="0" dirty="0" smtClean="0">
                  <a:solidFill>
                    <a:schemeClr val="bg1"/>
                  </a:solidFill>
                </a:rPr>
                <a:t>Hacknutý admin účet vie </a:t>
              </a:r>
              <a:r>
                <a:rPr lang="sk-SK" sz="4000" b="0" dirty="0" smtClean="0">
                  <a:solidFill>
                    <a:schemeClr val="bg1"/>
                  </a:solidFill>
                </a:rPr>
                <a:t>ovládnuť </a:t>
              </a:r>
              <a:endParaRPr lang="sk-SK" sz="4000" b="0" dirty="0" smtClean="0">
                <a:solidFill>
                  <a:schemeClr val="bg1"/>
                </a:solidFill>
              </a:endParaRPr>
            </a:p>
            <a:p>
              <a:r>
                <a:rPr lang="sk-SK" sz="4000" b="0" dirty="0">
                  <a:solidFill>
                    <a:schemeClr val="bg1"/>
                  </a:solidFill>
                </a:rPr>
                <a:t>c</a:t>
              </a:r>
              <a:r>
                <a:rPr lang="sk-SK" sz="4000" b="0" dirty="0" smtClean="0">
                  <a:solidFill>
                    <a:schemeClr val="bg1"/>
                  </a:solidFill>
                </a:rPr>
                <a:t>elú sieť do pár minút</a:t>
              </a:r>
              <a:endParaRPr lang="en-US" sz="4000" b="0" dirty="0">
                <a:solidFill>
                  <a:schemeClr val="bg1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37447" y="232783"/>
              <a:ext cx="678522" cy="833088"/>
              <a:chOff x="437447" y="232783"/>
              <a:chExt cx="678522" cy="833088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447" y="247478"/>
                <a:ext cx="678522" cy="818393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574055" y="232783"/>
                <a:ext cx="372938" cy="684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333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29" y="5375253"/>
            <a:ext cx="1646500" cy="11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027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3264" y="310378"/>
            <a:ext cx="11355185" cy="1110784"/>
            <a:chOff x="437447" y="232783"/>
            <a:chExt cx="8516389" cy="83308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120746" y="247478"/>
              <a:ext cx="7833090" cy="747712"/>
            </a:xfrm>
            <a:prstGeom prst="rect">
              <a:avLst/>
            </a:prstGeom>
          </p:spPr>
          <p:txBody>
            <a:bodyPr anchor="ctr" anchorCtr="0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i="0" kern="12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sk-SK" sz="4000" b="0" dirty="0" smtClean="0">
                  <a:solidFill>
                    <a:schemeClr val="bg1"/>
                  </a:solidFill>
                </a:rPr>
                <a:t>Potrebujete si chrániť svoje bezpečnostné systémy</a:t>
              </a:r>
              <a:endParaRPr lang="en-US" sz="4000" b="0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7447" y="232783"/>
              <a:ext cx="678522" cy="833088"/>
              <a:chOff x="437447" y="232783"/>
              <a:chExt cx="678522" cy="83308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447" y="247478"/>
                <a:ext cx="678522" cy="81839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74055" y="232783"/>
                <a:ext cx="372938" cy="684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333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058035" y="2078539"/>
            <a:ext cx="2863664" cy="1302383"/>
            <a:chOff x="4125064" y="1077971"/>
            <a:chExt cx="2575141" cy="1171163"/>
          </a:xfrm>
        </p:grpSpPr>
        <p:sp>
          <p:nvSpPr>
            <p:cNvPr id="11" name="TextBox 10"/>
            <p:cNvSpPr txBox="1"/>
            <p:nvPr/>
          </p:nvSpPr>
          <p:spPr>
            <a:xfrm>
              <a:off x="4125064" y="1473569"/>
              <a:ext cx="1378358" cy="489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IDENTITY</a:t>
              </a:r>
              <a:b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042" y="1077971"/>
              <a:ext cx="1171163" cy="1171163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790203" y="1159938"/>
            <a:ext cx="2519449" cy="1302383"/>
            <a:chOff x="5529042" y="1077971"/>
            <a:chExt cx="2265606" cy="1171163"/>
          </a:xfrm>
        </p:grpSpPr>
        <p:sp>
          <p:nvSpPr>
            <p:cNvPr id="18" name="TextBox 17"/>
            <p:cNvSpPr txBox="1"/>
            <p:nvPr/>
          </p:nvSpPr>
          <p:spPr>
            <a:xfrm>
              <a:off x="6763691" y="1398750"/>
              <a:ext cx="1030957" cy="489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b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042" y="1077971"/>
              <a:ext cx="1171163" cy="117116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7804872" y="3007489"/>
            <a:ext cx="2595537" cy="1302383"/>
            <a:chOff x="5529042" y="1077971"/>
            <a:chExt cx="2334027" cy="1171163"/>
          </a:xfrm>
        </p:grpSpPr>
        <p:sp>
          <p:nvSpPr>
            <p:cNvPr id="21" name="TextBox 20"/>
            <p:cNvSpPr txBox="1"/>
            <p:nvPr/>
          </p:nvSpPr>
          <p:spPr>
            <a:xfrm>
              <a:off x="6822022" y="1437315"/>
              <a:ext cx="1041047" cy="489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ENDPOINT</a:t>
              </a:r>
              <a:b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042" y="1077971"/>
              <a:ext cx="1171163" cy="1171163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172829" y="4022881"/>
            <a:ext cx="2600518" cy="1302383"/>
            <a:chOff x="4361698" y="1077971"/>
            <a:chExt cx="2338507" cy="1171163"/>
          </a:xfrm>
        </p:grpSpPr>
        <p:sp>
          <p:nvSpPr>
            <p:cNvPr id="24" name="TextBox 23"/>
            <p:cNvSpPr txBox="1"/>
            <p:nvPr/>
          </p:nvSpPr>
          <p:spPr>
            <a:xfrm>
              <a:off x="4361698" y="1402123"/>
              <a:ext cx="1022309" cy="489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</a:t>
              </a:r>
              <a:b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042" y="1077971"/>
              <a:ext cx="1171163" cy="117116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736331" y="4855041"/>
            <a:ext cx="2470517" cy="1302383"/>
            <a:chOff x="5529042" y="1077971"/>
            <a:chExt cx="2221603" cy="1171163"/>
          </a:xfrm>
        </p:grpSpPr>
        <p:sp>
          <p:nvSpPr>
            <p:cNvPr id="27" name="TextBox 26"/>
            <p:cNvSpPr txBox="1"/>
            <p:nvPr/>
          </p:nvSpPr>
          <p:spPr>
            <a:xfrm>
              <a:off x="6771178" y="1477969"/>
              <a:ext cx="979467" cy="489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THREAT</a:t>
              </a:r>
              <a:b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67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9042" y="1077971"/>
              <a:ext cx="1171163" cy="1171163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29" y="5375253"/>
            <a:ext cx="1646500" cy="11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52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3264" y="310378"/>
            <a:ext cx="11355185" cy="1110784"/>
            <a:chOff x="437447" y="232783"/>
            <a:chExt cx="8516389" cy="833088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120746" y="246888"/>
              <a:ext cx="7833090" cy="747712"/>
            </a:xfrm>
            <a:prstGeom prst="rect">
              <a:avLst/>
            </a:prstGeom>
          </p:spPr>
          <p:txBody>
            <a:bodyPr anchor="ctr" anchorCtr="0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600" b="1" i="0" kern="1200">
                  <a:solidFill>
                    <a:schemeClr val="tx2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sk-SK" sz="4000" b="0" dirty="0" smtClean="0">
                  <a:solidFill>
                    <a:schemeClr val="bg1"/>
                  </a:solidFill>
                </a:rPr>
                <a:t>Ochrana voči insiderom</a:t>
              </a:r>
              <a:endParaRPr lang="en-US" sz="4000" b="0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37447" y="232783"/>
              <a:ext cx="678522" cy="833088"/>
              <a:chOff x="437447" y="232783"/>
              <a:chExt cx="678522" cy="83308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447" y="247478"/>
                <a:ext cx="678522" cy="81839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574055" y="232783"/>
                <a:ext cx="372938" cy="684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333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29" y="5375253"/>
            <a:ext cx="1646500" cy="11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17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nip Single Corner Rectangle 6"/>
          <p:cNvSpPr/>
          <p:nvPr/>
        </p:nvSpPr>
        <p:spPr>
          <a:xfrm>
            <a:off x="0" y="0"/>
            <a:ext cx="11501480" cy="1769459"/>
          </a:xfrm>
          <a:prstGeom prst="snip1Rect">
            <a:avLst>
              <a:gd name="adj" fmla="val 50000"/>
            </a:avLst>
          </a:prstGeom>
          <a:solidFill>
            <a:schemeClr val="tx1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06880" bIns="365760" rtlCol="0" anchor="ctr"/>
          <a:lstStyle/>
          <a:p>
            <a:r>
              <a:rPr lang="sk-S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Je to </a:t>
            </a:r>
            <a:r>
              <a:rPr lang="sk-SK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PRVÁ vec, ktorú spravíte </a:t>
            </a:r>
            <a:r>
              <a:rPr lang="sk-S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 kybernetickom útoku.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3263" y="310378"/>
            <a:ext cx="904696" cy="1110784"/>
            <a:chOff x="437447" y="232783"/>
            <a:chExt cx="678522" cy="8330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47" y="247478"/>
              <a:ext cx="678522" cy="81839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4055" y="232783"/>
              <a:ext cx="372939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k-SK" sz="5333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</a:t>
              </a:r>
              <a:endParaRPr lang="en-US" sz="5333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29" y="5375253"/>
            <a:ext cx="1646500" cy="11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65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CyberArk Confidential Template Sept '13">
  <a:themeElements>
    <a:clrScheme name="CYBER-ARK 20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24982"/>
      </a:accent1>
      <a:accent2>
        <a:srgbClr val="57A0EC"/>
      </a:accent2>
      <a:accent3>
        <a:srgbClr val="102441"/>
      </a:accent3>
      <a:accent4>
        <a:srgbClr val="54B847"/>
      </a:accent4>
      <a:accent5>
        <a:srgbClr val="5A8C9F"/>
      </a:accent5>
      <a:accent6>
        <a:srgbClr val="C1BDBF"/>
      </a:accent6>
      <a:hlink>
        <a:srgbClr val="2A59A8"/>
      </a:hlink>
      <a:folHlink>
        <a:srgbClr val="4884C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1-CyberArk Confidential Template Sept '13</Template>
  <TotalTime>14840</TotalTime>
  <Words>92</Words>
  <Application>Microsoft Office PowerPoint</Application>
  <PresentationFormat>Widescreen</PresentationFormat>
  <Paragraphs>54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Lucida Grande</vt:lpstr>
      <vt:lpstr>1-CyberArk Confidential Template Sept '13</vt:lpstr>
      <vt:lpstr>PRIVILÉGIA NA PRVOM MIESTE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Leena CyberARK</dc:creator>
  <cp:lastModifiedBy>Daniel Hetenyi</cp:lastModifiedBy>
  <cp:revision>210</cp:revision>
  <dcterms:created xsi:type="dcterms:W3CDTF">2014-04-07T03:01:05Z</dcterms:created>
  <dcterms:modified xsi:type="dcterms:W3CDTF">2018-04-04T11:30:49Z</dcterms:modified>
</cp:coreProperties>
</file>