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81" r:id="rId2"/>
    <p:sldId id="263" r:id="rId3"/>
    <p:sldId id="264" r:id="rId4"/>
    <p:sldId id="265" r:id="rId5"/>
    <p:sldId id="268" r:id="rId6"/>
    <p:sldId id="269" r:id="rId7"/>
    <p:sldId id="270" r:id="rId8"/>
    <p:sldId id="272" r:id="rId9"/>
    <p:sldId id="273" r:id="rId10"/>
    <p:sldId id="274" r:id="rId11"/>
    <p:sldId id="277" r:id="rId12"/>
    <p:sldId id="279" r:id="rId13"/>
    <p:sldId id="280" r:id="rId14"/>
    <p:sldId id="278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39AF9-B124-46E0-AE7B-B2A7AD78257C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69D28-8810-41AB-96F0-11B6065F15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289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563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768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8380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Ministerstvo vni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43650"/>
            <a:ext cx="9144000" cy="51435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83" y="6406817"/>
            <a:ext cx="1410969" cy="388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220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608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860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5645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45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789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2236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727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032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5F9B0-4973-4CE8-A062-F9D56FD192A7}" type="datetimeFigureOut">
              <a:rPr lang="cs-CZ" smtClean="0"/>
              <a:t>15.5.2018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9CC27-0619-47CF-8EB2-3860BEF08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136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823071"/>
            <a:ext cx="7772400" cy="1470025"/>
          </a:xfrm>
        </p:spPr>
        <p:txBody>
          <a:bodyPr>
            <a:noAutofit/>
          </a:bodyPr>
          <a:lstStyle/>
          <a:p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Využívání prvků procesního řízení a zavedení standardů pro výkon prioritních agend veřejné správy (PMA 3)</a:t>
            </a:r>
            <a:b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č. CZ.03.4.74/0.0./0.0/15_019/0004225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endParaRPr lang="cs-CZ" sz="7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lejckovaj\Downloads\Logo_CMY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798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5220" y="1412776"/>
            <a:ext cx="5079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Metodika řízení přenesené působnosti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27201" y="2132856"/>
            <a:ext cx="79809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Aktualizovaná pravidla pro registraci agend (definice služeb, procesní přístup, jednoznačné odlišení přenesené a samostatné působnosti)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Návrh vzorového katalogu služeb  VS s vazbou na agendy přenesené a samostatné působnosti a řešení životních situací </a:t>
            </a:r>
            <a:endParaRPr lang="cs-CZ" sz="1600" dirty="0" smtClean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Návrh katalogu životních událostí</a:t>
            </a:r>
            <a:endParaRPr lang="cs-CZ" sz="16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Pravidla pro modelování úřadu (rozšířené požadavky standardizace, vazba na NAP)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Referenční procesní model s vazbou na NAP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Definice </a:t>
            </a:r>
            <a:r>
              <a:rPr lang="cs-CZ" sz="1600" dirty="0"/>
              <a:t>obecných </a:t>
            </a:r>
            <a:r>
              <a:rPr lang="cs-CZ" sz="1600" dirty="0" err="1"/>
              <a:t>KPIs</a:t>
            </a:r>
            <a:r>
              <a:rPr lang="cs-CZ" sz="1600" dirty="0"/>
              <a:t> pro agendy a OVM a stanovení způsobu jejich reportingu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Definice pravidel pro alokaci zdrojů na výkon agend/služeb v OVM včetně pravidel pro stanovení komplexních nákladů na jednotku času výkonu úředníka.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Katalog interních rolí úřadu a navazujících kompetenčních modelů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dirty="0" smtClean="0"/>
              <a:t>Procesně </a:t>
            </a:r>
            <a:r>
              <a:rPr lang="cs-CZ" sz="1600" dirty="0"/>
              <a:t>– organizační minimum OVM pro řešení životních situací nástroji </a:t>
            </a:r>
            <a:r>
              <a:rPr lang="cs-CZ" sz="1600" dirty="0" smtClean="0"/>
              <a:t>eGovernmentu</a:t>
            </a:r>
            <a:endParaRPr lang="cs-CZ" sz="1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564016" y="5949280"/>
            <a:ext cx="8137292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V červnu 2017 zahajujeme pilotní ověřování metodiky ve vybraných městech</a:t>
            </a:r>
          </a:p>
        </p:txBody>
      </p:sp>
      <p:pic>
        <p:nvPicPr>
          <p:cNvPr id="5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lejckovaj\Downloads\Logo_CMY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53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132856"/>
            <a:ext cx="767255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cs-CZ" b="1" dirty="0" smtClean="0"/>
              <a:t>Probíhá výběr zaměstnanců projektu</a:t>
            </a:r>
            <a:r>
              <a:rPr lang="cs-CZ" dirty="0" smtClean="0"/>
              <a:t>, vybráno cca 60% kapacit projektu</a:t>
            </a:r>
          </a:p>
          <a:p>
            <a:pPr marL="742950" lvl="1" indent="-285750" algn="just">
              <a:buFontTx/>
              <a:buChar char="-"/>
            </a:pPr>
            <a:r>
              <a:rPr lang="cs-CZ" dirty="0" smtClean="0"/>
              <a:t>Řada DPČ pro spolupracovníky v rámci OVM -&gt; nabízíme spolupracujícím subjektům</a:t>
            </a:r>
          </a:p>
          <a:p>
            <a:pPr marL="285750" indent="-285750" algn="just">
              <a:buFontTx/>
              <a:buChar char="-"/>
            </a:pPr>
            <a:r>
              <a:rPr lang="cs-CZ" b="1" dirty="0" smtClean="0"/>
              <a:t>Příprava dalšího setkávání v rámci pracovní skupiny pod RVVS </a:t>
            </a:r>
          </a:p>
          <a:p>
            <a:pPr marL="742950" lvl="1" indent="-285750" algn="just">
              <a:buFontTx/>
              <a:buChar char="-"/>
            </a:pPr>
            <a:r>
              <a:rPr lang="cs-CZ" dirty="0" smtClean="0"/>
              <a:t>Chystáme další rozvoj pracovní skupiny</a:t>
            </a:r>
          </a:p>
          <a:p>
            <a:pPr marL="742950" lvl="1" indent="-285750" algn="just">
              <a:buFontTx/>
              <a:buChar char="-"/>
            </a:pPr>
            <a:r>
              <a:rPr lang="cs-CZ" dirty="0" smtClean="0"/>
              <a:t>Současná podoba: řídící orgán, odbory na MV, zástupci spolků měst a obcí</a:t>
            </a:r>
          </a:p>
          <a:p>
            <a:pPr marL="742950" lvl="1" indent="-285750" algn="just">
              <a:buFontTx/>
              <a:buChar char="-"/>
            </a:pPr>
            <a:r>
              <a:rPr lang="cs-CZ" dirty="0" smtClean="0"/>
              <a:t>Vize fungování: postupné zapojování spolupracujících obcí a krajů, sdílení know-how a diskuze o společných problémech</a:t>
            </a:r>
            <a:endParaRPr lang="cs-CZ" dirty="0"/>
          </a:p>
          <a:p>
            <a:pPr marL="742950" lvl="1" indent="-285750" algn="just">
              <a:buFontTx/>
              <a:buChar char="-"/>
            </a:pPr>
            <a:endParaRPr lang="cs-CZ" dirty="0" smtClean="0"/>
          </a:p>
          <a:p>
            <a:pPr marL="285750" indent="-285750" algn="just">
              <a:buFontTx/>
              <a:buChar char="-"/>
            </a:pPr>
            <a:r>
              <a:rPr lang="cs-CZ" b="1" dirty="0" smtClean="0"/>
              <a:t>Příprava formálního zakotvení spolupráce</a:t>
            </a:r>
            <a:r>
              <a:rPr lang="cs-CZ" dirty="0" smtClean="0"/>
              <a:t>, zvažuje se forma memoranda </a:t>
            </a:r>
          </a:p>
          <a:p>
            <a:pPr marL="742950" lvl="1" indent="-285750" algn="just">
              <a:buFontTx/>
              <a:buChar char="-"/>
            </a:pPr>
            <a:r>
              <a:rPr lang="cs-CZ" dirty="0" smtClean="0"/>
              <a:t>Spolupráce s Národní sítí zdravých </a:t>
            </a:r>
            <a:r>
              <a:rPr lang="cs-CZ" dirty="0" smtClean="0"/>
              <a:t>měst</a:t>
            </a:r>
            <a:endParaRPr lang="cs-CZ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1556792"/>
            <a:ext cx="45918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2172B4"/>
                </a:solidFill>
              </a:rPr>
              <a:t>Stav z pohledu projektového řízení</a:t>
            </a:r>
            <a:endParaRPr lang="en-US" sz="2400" b="1" dirty="0">
              <a:solidFill>
                <a:srgbClr val="2172B4"/>
              </a:solidFill>
            </a:endParaRPr>
          </a:p>
        </p:txBody>
      </p:sp>
      <p:pic>
        <p:nvPicPr>
          <p:cNvPr id="4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lejckovaj\Downloads\Logo_CMY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277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6984776" cy="4241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lejckovaj\Downloads\Logo_CMY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149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6194691" cy="4022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lejckovaj\Downloads\Logo_CMY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879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050" y="0"/>
            <a:ext cx="9329050" cy="6340839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2894440" y="2937997"/>
            <a:ext cx="37187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prstClr val="black"/>
                </a:solidFill>
              </a:rPr>
              <a:t>Děkuji za pozornost…</a:t>
            </a:r>
          </a:p>
        </p:txBody>
      </p:sp>
      <p:sp>
        <p:nvSpPr>
          <p:cNvPr id="5" name="Podnadpis 4"/>
          <p:cNvSpPr txBox="1">
            <a:spLocks/>
          </p:cNvSpPr>
          <p:nvPr/>
        </p:nvSpPr>
        <p:spPr>
          <a:xfrm>
            <a:off x="769817" y="4533900"/>
            <a:ext cx="7967956" cy="91948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cs-CZ" sz="3200" kern="1200" dirty="0" smtClean="0">
                <a:solidFill>
                  <a:srgbClr val="00A9E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sz="1400" b="1" dirty="0">
                <a:latin typeface="Calibri"/>
                <a:ea typeface="Times New Roman" panose="02020603050405020304" pitchFamily="18" charset="0"/>
              </a:rPr>
              <a:t>Mgr. </a:t>
            </a:r>
            <a:r>
              <a:rPr sz="1400" b="1" dirty="0" smtClean="0">
                <a:latin typeface="Calibri"/>
                <a:ea typeface="Times New Roman" panose="02020603050405020304" pitchFamily="18" charset="0"/>
              </a:rPr>
              <a:t>Jan Kalina </a:t>
            </a:r>
            <a:r>
              <a:rPr sz="1400" b="1" dirty="0">
                <a:latin typeface="Calibri"/>
                <a:ea typeface="Times New Roman" panose="02020603050405020304" pitchFamily="18" charset="0"/>
              </a:rPr>
              <a:t/>
            </a:r>
            <a:br>
              <a:rPr sz="1400" b="1" dirty="0">
                <a:latin typeface="Calibri"/>
                <a:ea typeface="Times New Roman" panose="02020603050405020304" pitchFamily="18" charset="0"/>
              </a:rPr>
            </a:br>
            <a:r>
              <a:rPr sz="1400" dirty="0" smtClean="0">
                <a:solidFill>
                  <a:prstClr val="black"/>
                </a:solidFill>
              </a:rPr>
              <a:t>tel</a:t>
            </a:r>
            <a:r>
              <a:rPr sz="1400" dirty="0">
                <a:solidFill>
                  <a:prstClr val="black"/>
                </a:solidFill>
              </a:rPr>
              <a:t>.: 974 </a:t>
            </a:r>
            <a:r>
              <a:rPr sz="1400" dirty="0" smtClean="0">
                <a:solidFill>
                  <a:prstClr val="black"/>
                </a:solidFill>
              </a:rPr>
              <a:t>817 525</a:t>
            </a:r>
            <a:endParaRPr sz="140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sz="1400" dirty="0">
                <a:solidFill>
                  <a:prstClr val="black"/>
                </a:solidFill>
              </a:rPr>
              <a:t>e-mail: </a:t>
            </a:r>
            <a:r>
              <a:rPr sz="1400" dirty="0" smtClean="0">
                <a:solidFill>
                  <a:prstClr val="black"/>
                </a:solidFill>
              </a:rPr>
              <a:t>jan.kalina@mvcr.cz</a:t>
            </a:r>
            <a:endParaRPr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82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2331075" y="3837904"/>
            <a:ext cx="244699" cy="21894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484748" y="2258568"/>
            <a:ext cx="8335723" cy="175432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chemeClr val="bg1"/>
                </a:solidFill>
              </a:rPr>
              <a:t>PMA III je nástrojem pro optimalizaci a standardizaci služeb veřejné správy v podmínkách eGovernmentu 2020 </a:t>
            </a:r>
            <a:endParaRPr lang="cs-CZ" sz="3600" dirty="0">
              <a:solidFill>
                <a:schemeClr val="bg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13990" y="1484784"/>
            <a:ext cx="1810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Mise PMA III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84748" y="4056845"/>
            <a:ext cx="8436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i="1" dirty="0" smtClean="0"/>
              <a:t>(eGovernment 2020 je vymezen cíli a aktivitami probíhajícími v rámci realizace SRRVS do roku 2020)</a:t>
            </a:r>
            <a:endParaRPr lang="cs-CZ" sz="1600" i="1" dirty="0"/>
          </a:p>
        </p:txBody>
      </p:sp>
      <p:pic>
        <p:nvPicPr>
          <p:cNvPr id="20482" name="Picture 2" descr="Výsledek obrázku pro tools clip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3761" y="4509120"/>
            <a:ext cx="1614437" cy="1642081"/>
          </a:xfrm>
          <a:prstGeom prst="rect">
            <a:avLst/>
          </a:prstGeom>
          <a:noFill/>
        </p:spPr>
      </p:pic>
      <p:pic>
        <p:nvPicPr>
          <p:cNvPr id="7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lejckovaj\Downloads\Logo_CMY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45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65617" y="2348880"/>
            <a:ext cx="7685388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cs-CZ" b="1" dirty="0" smtClean="0">
                <a:solidFill>
                  <a:srgbClr val="2172B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cs-CZ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Občanům</a:t>
            </a:r>
            <a:r>
              <a:rPr lang="cs-CZ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podnikatelům zásadně </a:t>
            </a:r>
            <a:r>
              <a:rPr lang="cs-CZ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usnadní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využívání služeb veřejné správy</a:t>
            </a:r>
            <a:r>
              <a:rPr lang="cs-CZ" sz="11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265617" y="3284984"/>
            <a:ext cx="7078286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cs-CZ" b="1" dirty="0" smtClean="0">
                <a:solidFill>
                  <a:srgbClr val="2172B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cs-CZ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Gestorům</a:t>
            </a:r>
            <a:r>
              <a:rPr lang="cs-CZ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agend </a:t>
            </a:r>
            <a:r>
              <a:rPr lang="cs-CZ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vytvoří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transparentní nástroje pro řízení </a:t>
            </a:r>
            <a:r>
              <a:rPr lang="cs-CZ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83564" y="3789040"/>
            <a:ext cx="6306206" cy="660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cs-CZ" b="1" dirty="0" smtClean="0">
                <a:solidFill>
                  <a:srgbClr val="2172B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cs-CZ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Vládě</a:t>
            </a:r>
            <a:r>
              <a:rPr lang="cs-CZ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poskytne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nástroj pro strategické řízení veřejné správy   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cs-CZ" sz="11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583564" y="2802094"/>
            <a:ext cx="7760339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cs-CZ" b="1" dirty="0" smtClean="0">
                <a:solidFill>
                  <a:srgbClr val="2172B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cs-CZ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Obcím a krajů, </a:t>
            </a:r>
            <a:r>
              <a:rPr lang="cs-CZ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pomůže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zvýšit kvalitu a efektivitu </a:t>
            </a:r>
            <a:r>
              <a:rPr lang="cs-CZ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výkonu služeb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566388" y="1484784"/>
            <a:ext cx="3668055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Pro koho je eGovernment ?</a:t>
            </a:r>
            <a:b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cs-CZ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utoShape 2" descr="Výsledek obrázku pro satisfied cli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2" name="Picture 4" descr="Výsledek obrázku pro satisfied cli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706" y="4545813"/>
            <a:ext cx="2321224" cy="154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lejckovaj\Downloads\Logo_CMY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12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63599" y="2074783"/>
            <a:ext cx="76725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dirty="0"/>
              <a:t>Základní filosofií </a:t>
            </a:r>
            <a:r>
              <a:rPr lang="cs-CZ" sz="1600" dirty="0" smtClean="0"/>
              <a:t>EG2020 </a:t>
            </a:r>
            <a:r>
              <a:rPr lang="cs-CZ" sz="1600" dirty="0"/>
              <a:t>je orientace na klienta. Služby jsou řízeny na základě poznání jeho potřeb,  jsou sdružovány do balíčků dle životních událostí a situací, je zjednodušováno “objednání” služby, jsou zaváděny automatizované služby, které klienta upozorní na nové povinnosti nebo nároky, případně jej za něj automaticky vyřídí</a:t>
            </a:r>
            <a:r>
              <a:rPr lang="cs-CZ" sz="1600" dirty="0" smtClean="0"/>
              <a:t>. </a:t>
            </a:r>
            <a:endParaRPr lang="cs-CZ" sz="1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9853" y="1412776"/>
            <a:ext cx="2360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2172B4"/>
                </a:solidFill>
              </a:rPr>
              <a:t>Filosofie EG 2020</a:t>
            </a:r>
            <a:endParaRPr lang="en-US" sz="2400" b="1" dirty="0">
              <a:solidFill>
                <a:srgbClr val="2172B4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551777" y="5318672"/>
            <a:ext cx="778438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 návrhu, poskytování, hodnocení a řízení služeb platí pravidlo, že</a:t>
            </a:r>
            <a:r>
              <a:rPr lang="cs-CZ" sz="1400" b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všichni zúčastnění v procesu řízení a výkonu veřejné správy musí ve své činnosti znát a respektovat potřeby koncového klienta a všech dalších </a:t>
            </a:r>
            <a:r>
              <a:rPr lang="cs-CZ" sz="1400" b="1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článků, </a:t>
            </a:r>
            <a:r>
              <a:rPr lang="cs-CZ" sz="1400" b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které stojí mezi ním a klientem</a:t>
            </a:r>
            <a:r>
              <a:rPr lang="cs-CZ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Skupina 11"/>
          <p:cNvGrpSpPr/>
          <p:nvPr/>
        </p:nvGrpSpPr>
        <p:grpSpPr>
          <a:xfrm>
            <a:off x="1427407" y="3429000"/>
            <a:ext cx="5815012" cy="1771650"/>
            <a:chOff x="1765232" y="2398232"/>
            <a:chExt cx="5443202" cy="1547590"/>
          </a:xfrm>
        </p:grpSpPr>
        <p:pic>
          <p:nvPicPr>
            <p:cNvPr id="7" name="obrázek 1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65232" y="2398232"/>
              <a:ext cx="5443202" cy="1547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Obdélník 8"/>
            <p:cNvSpPr/>
            <p:nvPr/>
          </p:nvSpPr>
          <p:spPr>
            <a:xfrm>
              <a:off x="1914525" y="3180680"/>
              <a:ext cx="778669" cy="21894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1400" dirty="0" smtClean="0"/>
                <a:t>EG2020</a:t>
              </a:r>
              <a:endParaRPr lang="cs-CZ" sz="1400" dirty="0"/>
            </a:p>
          </p:txBody>
        </p:sp>
      </p:grpSp>
      <p:pic>
        <p:nvPicPr>
          <p:cNvPr id="8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lejckovaj\Downloads\Logo_CMY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259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8093" y="1430728"/>
            <a:ext cx="7558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PMA III – původní záměr, změny podmínek, nový koncept 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8095" y="1924135"/>
            <a:ext cx="78791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400" b="1" i="1" dirty="0" smtClean="0"/>
              <a:t>Původní cíl :</a:t>
            </a:r>
          </a:p>
          <a:p>
            <a:pPr algn="just"/>
            <a:r>
              <a:rPr lang="cs-CZ" sz="1400" i="1" dirty="0" smtClean="0"/>
              <a:t>Vytvoření reálného přehledu o způsobu výkonu agend a nákladech na tento výkon, optimalizace procesního řízení výkonu agend, zlevnění a zefektivnění řízení nákladů na výkon agend ve veřejné správě. Činnosti v rámci projektu zahrnují v první řadě rozpracování postupů mapování 60 </a:t>
            </a:r>
            <a:r>
              <a:rPr lang="cs-CZ" sz="1400" i="1" dirty="0" err="1" smtClean="0"/>
              <a:t>prioritizovaných</a:t>
            </a:r>
            <a:r>
              <a:rPr lang="cs-CZ" sz="1400" i="1" dirty="0" smtClean="0"/>
              <a:t> agend na ústředních správních úřadech (celkem 16) s cílem připravit 20 standardů agend.</a:t>
            </a:r>
            <a:endParaRPr lang="cs-CZ" sz="1400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615385" y="3140968"/>
            <a:ext cx="79129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Klíčové vlivy: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/>
              <a:t>Je třeba podpořit cíle definované SRRVS  - </a:t>
            </a:r>
            <a:r>
              <a:rPr lang="cs-CZ" sz="1400" dirty="0"/>
              <a:t> </a:t>
            </a:r>
            <a:r>
              <a:rPr lang="cs-CZ" sz="1400" dirty="0" smtClean="0"/>
              <a:t>s vazbou na zavedení </a:t>
            </a:r>
            <a:r>
              <a:rPr lang="cs-CZ" sz="1400" dirty="0" err="1" smtClean="0"/>
              <a:t>eGovernmentu</a:t>
            </a:r>
            <a:r>
              <a:rPr lang="cs-CZ" sz="1400" dirty="0" smtClean="0"/>
              <a:t> (</a:t>
            </a:r>
            <a:r>
              <a:rPr lang="cs-CZ" sz="1400" dirty="0"/>
              <a:t>o</a:t>
            </a:r>
            <a:r>
              <a:rPr lang="cs-CZ" sz="1400" dirty="0" smtClean="0"/>
              <a:t>rientace na služby, životní události/situace, UEP,  řízení lidských zdrojů, řízení kvality, měření a hodnocení veřejné správy…)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/>
              <a:t>Je třeba reagovat na aktuální stav a rozvoj ICT (RPP)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/>
              <a:t>Je třeba reagovat na doporučení EU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/>
              <a:t>Je třeba respektovat dokumenty NAP a další metodické dokumenty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598597" y="4725144"/>
            <a:ext cx="7879196" cy="16312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chemeClr val="bg1"/>
                </a:solidFill>
              </a:rPr>
              <a:t>Klíčové změny oproti PMA I a II: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err="1">
                <a:solidFill>
                  <a:schemeClr val="bg1"/>
                </a:solidFill>
              </a:rPr>
              <a:t>m</a:t>
            </a:r>
            <a:r>
              <a:rPr lang="cs-CZ" sz="1400" dirty="0" err="1" smtClean="0">
                <a:solidFill>
                  <a:schemeClr val="bg1"/>
                </a:solidFill>
              </a:rPr>
              <a:t>ultiagendový</a:t>
            </a:r>
            <a:r>
              <a:rPr lang="cs-CZ" sz="1400" dirty="0" smtClean="0">
                <a:solidFill>
                  <a:schemeClr val="bg1"/>
                </a:solidFill>
              </a:rPr>
              <a:t> pohled  - orchestrace </a:t>
            </a:r>
            <a:r>
              <a:rPr lang="cs-CZ" sz="1400" b="1" dirty="0" smtClean="0">
                <a:solidFill>
                  <a:schemeClr val="bg1"/>
                </a:solidFill>
              </a:rPr>
              <a:t>řešení životní události/situace </a:t>
            </a:r>
            <a:r>
              <a:rPr lang="cs-CZ" sz="1400" dirty="0" smtClean="0">
                <a:solidFill>
                  <a:schemeClr val="bg1"/>
                </a:solidFill>
              </a:rPr>
              <a:t>– </a:t>
            </a:r>
            <a:r>
              <a:rPr lang="cs-CZ" sz="1400" dirty="0" err="1" smtClean="0">
                <a:solidFill>
                  <a:schemeClr val="bg1"/>
                </a:solidFill>
              </a:rPr>
              <a:t>meziagendové</a:t>
            </a:r>
            <a:r>
              <a:rPr lang="cs-CZ" sz="1400" dirty="0" smtClean="0">
                <a:solidFill>
                  <a:schemeClr val="bg1"/>
                </a:solidFill>
              </a:rPr>
              <a:t> vztahy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/>
                </a:solidFill>
              </a:rPr>
              <a:t>z</a:t>
            </a:r>
            <a:r>
              <a:rPr lang="cs-CZ" sz="1400" dirty="0" smtClean="0">
                <a:solidFill>
                  <a:schemeClr val="bg1"/>
                </a:solidFill>
              </a:rPr>
              <a:t>avedení elektronizované </a:t>
            </a:r>
            <a:r>
              <a:rPr lang="cs-CZ" sz="1400" b="1" dirty="0" smtClean="0">
                <a:solidFill>
                  <a:schemeClr val="bg1"/>
                </a:solidFill>
              </a:rPr>
              <a:t>služby</a:t>
            </a:r>
            <a:r>
              <a:rPr lang="cs-CZ" sz="1400" dirty="0" smtClean="0">
                <a:solidFill>
                  <a:schemeClr val="bg1"/>
                </a:solidFill>
              </a:rPr>
              <a:t> jako klíčového prvku standardizace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bg1"/>
                </a:solidFill>
              </a:rPr>
              <a:t>p</a:t>
            </a:r>
            <a:r>
              <a:rPr lang="cs-CZ" sz="1400" dirty="0" smtClean="0">
                <a:solidFill>
                  <a:schemeClr val="bg1"/>
                </a:solidFill>
              </a:rPr>
              <a:t>otřeba </a:t>
            </a:r>
            <a:r>
              <a:rPr lang="cs-CZ" sz="1400" b="1" dirty="0" smtClean="0">
                <a:solidFill>
                  <a:schemeClr val="bg1"/>
                </a:solidFill>
              </a:rPr>
              <a:t>nikoli pouze přípravy, ale skutečného zavedení standardů agend </a:t>
            </a:r>
            <a:r>
              <a:rPr lang="cs-CZ" sz="1400" dirty="0" smtClean="0">
                <a:solidFill>
                  <a:schemeClr val="bg1"/>
                </a:solidFill>
              </a:rPr>
              <a:t>již během trvání projektu (pouze standardizované služby mohou být </a:t>
            </a:r>
            <a:r>
              <a:rPr lang="cs-CZ" sz="1400" dirty="0" err="1" smtClean="0">
                <a:solidFill>
                  <a:schemeClr val="bg1"/>
                </a:solidFill>
              </a:rPr>
              <a:t>orchestrovány</a:t>
            </a:r>
            <a:r>
              <a:rPr lang="cs-CZ" sz="1400" dirty="0" smtClean="0">
                <a:solidFill>
                  <a:schemeClr val="bg1"/>
                </a:solidFill>
              </a:rPr>
              <a:t> v rámci RPP a PVS)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>
                <a:solidFill>
                  <a:schemeClr val="bg1"/>
                </a:solidFill>
              </a:rPr>
              <a:t>modifikovaný koncept PMA III byl schválen usnesením vlády 4/17 z 9.1.2017</a:t>
            </a:r>
          </a:p>
          <a:p>
            <a:endParaRPr lang="cs-CZ" sz="1600" b="1" dirty="0">
              <a:solidFill>
                <a:schemeClr val="bg1"/>
              </a:solidFill>
            </a:endParaRPr>
          </a:p>
        </p:txBody>
      </p:sp>
      <p:pic>
        <p:nvPicPr>
          <p:cNvPr id="6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lejckovaj\Downloads\Logo_CMY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1598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83257" y="1514439"/>
            <a:ext cx="4687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Metodika PMA III –  oblasti inovace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83257" y="2132856"/>
            <a:ext cx="759482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/>
            <a:r>
              <a:rPr lang="cs-CZ" sz="1600" b="1" dirty="0"/>
              <a:t>Obecná metodika řízení přenesené </a:t>
            </a:r>
            <a:r>
              <a:rPr lang="cs-CZ" sz="1600" b="1" dirty="0" smtClean="0"/>
              <a:t>působnosti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Příprava OVM na absorbování standardů agend v podmínkách </a:t>
            </a:r>
            <a:r>
              <a:rPr lang="cs-CZ" sz="1600" dirty="0" err="1" smtClean="0"/>
              <a:t>eGovernmentu</a:t>
            </a:r>
            <a:endParaRPr lang="cs-CZ" sz="1600" dirty="0" smtClean="0"/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Standardizace přístupu gestorů agend vůči OVM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Inovace a sjednocení pravidel využívání RPP a další sw podpory</a:t>
            </a:r>
          </a:p>
          <a:p>
            <a:pPr marL="0" lvl="3"/>
            <a:r>
              <a:rPr lang="cs-CZ" sz="1600" b="1" dirty="0" smtClean="0"/>
              <a:t>Podpora </a:t>
            </a:r>
            <a:r>
              <a:rPr lang="cs-CZ" sz="1600" b="1" dirty="0"/>
              <a:t>zavádění prvků </a:t>
            </a:r>
            <a:r>
              <a:rPr lang="cs-CZ" sz="1600" b="1" dirty="0" err="1" smtClean="0"/>
              <a:t>eGovernmentu</a:t>
            </a:r>
            <a:endParaRPr lang="cs-CZ" sz="1600" b="1" dirty="0" smtClean="0"/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vazba agenda/činnost/ životní událost/ životní situace/služba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cs-CZ" sz="1600" dirty="0"/>
              <a:t>v</a:t>
            </a:r>
            <a:r>
              <a:rPr lang="cs-CZ" sz="1600" dirty="0" smtClean="0"/>
              <a:t>azba na UEP, RPP a využití propojeného datového fondu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rozvoj služeb i pro OVM, gestory a vládu </a:t>
            </a:r>
            <a:endParaRPr lang="cs-CZ" sz="1600" dirty="0"/>
          </a:p>
          <a:p>
            <a:pPr marL="0" lvl="3"/>
            <a:r>
              <a:rPr lang="cs-CZ" sz="1600" b="1" dirty="0" smtClean="0"/>
              <a:t>Optimalizace </a:t>
            </a:r>
            <a:r>
              <a:rPr lang="cs-CZ" sz="1600" b="1" dirty="0"/>
              <a:t>a standardizace </a:t>
            </a:r>
            <a:r>
              <a:rPr lang="cs-CZ" sz="1600" b="1" dirty="0" smtClean="0"/>
              <a:t>agend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revize prioritních agend a služeb (změna </a:t>
            </a:r>
            <a:r>
              <a:rPr lang="cs-CZ" sz="1600" dirty="0" err="1" smtClean="0"/>
              <a:t>agendového</a:t>
            </a:r>
            <a:r>
              <a:rPr lang="cs-CZ" sz="1600" dirty="0" smtClean="0"/>
              <a:t> přístupu na klientský přístup)  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plošná standardizace služeb s podporou </a:t>
            </a:r>
            <a:r>
              <a:rPr lang="cs-CZ" sz="1600" dirty="0" err="1" smtClean="0"/>
              <a:t>eGovernmentu</a:t>
            </a:r>
            <a:r>
              <a:rPr lang="cs-CZ" sz="1600" dirty="0" smtClean="0"/>
              <a:t> (primárně)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cs-CZ" sz="1600" dirty="0"/>
              <a:t>v</a:t>
            </a:r>
            <a:r>
              <a:rPr lang="cs-CZ" sz="1600" dirty="0" smtClean="0"/>
              <a:t>ýběrová standardizace agend (postupná analýza, optimalizace a standardizace procesů agend) 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cs-CZ" sz="1600" dirty="0"/>
              <a:t>v</a:t>
            </a:r>
            <a:r>
              <a:rPr lang="cs-CZ" sz="1600" dirty="0" smtClean="0"/>
              <a:t>ícestupňový standard (rychlý základ (služby) pak postupné zjemňování (procesy) </a:t>
            </a:r>
            <a:endParaRPr lang="cs-CZ" sz="1600" dirty="0"/>
          </a:p>
          <a:p>
            <a:pPr marL="0" lvl="3"/>
            <a:endParaRPr lang="cs-CZ" b="1" dirty="0"/>
          </a:p>
        </p:txBody>
      </p:sp>
      <p:pic>
        <p:nvPicPr>
          <p:cNvPr id="3074" name="Picture 2" descr="Výsledek obrázku pro innovation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83751"/>
            <a:ext cx="1656184" cy="1661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lejckovaj\Downloads\Logo_CMY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002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ovéPole 124"/>
          <p:cNvSpPr txBox="1"/>
          <p:nvPr/>
        </p:nvSpPr>
        <p:spPr>
          <a:xfrm>
            <a:off x="342899" y="1340768"/>
            <a:ext cx="4113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Procesy orientované na klienta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1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2" descr="C:\Users\lejckovaj\Downloads\Logo_CMY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Obrázek 74"/>
          <p:cNvPicPr/>
          <p:nvPr/>
        </p:nvPicPr>
        <p:blipFill>
          <a:blip r:embed="rId4"/>
          <a:stretch>
            <a:fillRect/>
          </a:stretch>
        </p:blipFill>
        <p:spPr>
          <a:xfrm>
            <a:off x="700087" y="1895475"/>
            <a:ext cx="5096049" cy="2181597"/>
          </a:xfrm>
          <a:prstGeom prst="rect">
            <a:avLst/>
          </a:prstGeom>
        </p:spPr>
      </p:pic>
      <p:pic>
        <p:nvPicPr>
          <p:cNvPr id="76" name="Obrázek 75"/>
          <p:cNvPicPr/>
          <p:nvPr/>
        </p:nvPicPr>
        <p:blipFill>
          <a:blip r:embed="rId5"/>
          <a:stretch>
            <a:fillRect/>
          </a:stretch>
        </p:blipFill>
        <p:spPr>
          <a:xfrm>
            <a:off x="2548403" y="4149080"/>
            <a:ext cx="4903917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05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63636" y="2188844"/>
            <a:ext cx="76725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2172B4"/>
              </a:buClr>
            </a:pPr>
            <a:endParaRPr lang="cs-CZ" dirty="0" smtClean="0"/>
          </a:p>
          <a:p>
            <a:pPr>
              <a:buClr>
                <a:srgbClr val="2172B4"/>
              </a:buClr>
            </a:pPr>
            <a:endParaRPr lang="cs-CZ" dirty="0" smtClean="0"/>
          </a:p>
          <a:p>
            <a:pPr marL="285750" indent="-285750">
              <a:buClr>
                <a:srgbClr val="2172B4"/>
              </a:buClr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  <p:sp>
        <p:nvSpPr>
          <p:cNvPr id="3" name="TextovéPole 2"/>
          <p:cNvSpPr txBox="1"/>
          <p:nvPr/>
        </p:nvSpPr>
        <p:spPr>
          <a:xfrm>
            <a:off x="659721" y="1412776"/>
            <a:ext cx="429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2172B4"/>
                </a:solidFill>
              </a:rPr>
              <a:t>Plánované stupně standardizace</a:t>
            </a:r>
            <a:endParaRPr lang="en-US" sz="2400" b="1" dirty="0">
              <a:solidFill>
                <a:srgbClr val="2172B4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59721" y="2149660"/>
            <a:ext cx="767255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>
              <a:buClr>
                <a:srgbClr val="2172B4"/>
              </a:buClr>
              <a:buFont typeface="Arial" panose="020B0604020202020204" pitchFamily="34" charset="0"/>
              <a:buChar char="•"/>
            </a:lvl1pPr>
            <a:lvl2pPr marL="742950" lvl="1" indent="-285750">
              <a:buClr>
                <a:srgbClr val="2172B4"/>
              </a:buClr>
              <a:buFont typeface="Arial" panose="020B0604020202020204" pitchFamily="34" charset="0"/>
              <a:buChar char="•"/>
            </a:lvl2pPr>
          </a:lstStyle>
          <a:p>
            <a:pPr algn="just"/>
            <a:r>
              <a:rPr lang="cs-CZ" sz="1600" b="1" dirty="0"/>
              <a:t>Standard I. stupně </a:t>
            </a:r>
            <a:r>
              <a:rPr lang="cs-CZ" sz="1600" dirty="0"/>
              <a:t>– vyžaduje vytvoření, registraci a zavedení</a:t>
            </a:r>
            <a:r>
              <a:rPr lang="cs-CZ" sz="1600" b="1" dirty="0"/>
              <a:t>  </a:t>
            </a:r>
            <a:r>
              <a:rPr lang="cs-CZ" sz="1600" dirty="0" smtClean="0"/>
              <a:t>EG2020 </a:t>
            </a:r>
            <a:r>
              <a:rPr lang="cs-CZ" sz="1600" dirty="0"/>
              <a:t>kompatibilních </a:t>
            </a:r>
            <a:r>
              <a:rPr lang="cs-CZ" sz="1600" b="1" dirty="0"/>
              <a:t>služeb</a:t>
            </a:r>
            <a:r>
              <a:rPr lang="cs-CZ" sz="1600" dirty="0"/>
              <a:t>, plné využívání </a:t>
            </a:r>
            <a:r>
              <a:rPr lang="cs-CZ" sz="1600" b="1" dirty="0"/>
              <a:t>propojeného datového fondu </a:t>
            </a:r>
            <a:r>
              <a:rPr lang="cs-CZ" sz="1600" dirty="0"/>
              <a:t>při podání a </a:t>
            </a:r>
            <a:r>
              <a:rPr lang="cs-CZ" sz="1600" dirty="0" err="1"/>
              <a:t>meziagendové</a:t>
            </a:r>
            <a:r>
              <a:rPr lang="cs-CZ" sz="1600" dirty="0"/>
              <a:t> výměně dat, </a:t>
            </a:r>
            <a:r>
              <a:rPr lang="cs-CZ" sz="1600" b="1" dirty="0"/>
              <a:t>identifikaci zdrojů</a:t>
            </a:r>
            <a:r>
              <a:rPr lang="cs-CZ" sz="1600" dirty="0"/>
              <a:t> alokovaných na výkon služeb/agend prostřednictvím  </a:t>
            </a:r>
            <a:r>
              <a:rPr lang="cs-CZ" sz="1600" b="1" dirty="0" smtClean="0"/>
              <a:t>funkcí</a:t>
            </a:r>
            <a:r>
              <a:rPr lang="cs-CZ" sz="1600" dirty="0" smtClean="0"/>
              <a:t>,  </a:t>
            </a:r>
            <a:r>
              <a:rPr lang="cs-CZ" sz="1600" b="1" dirty="0"/>
              <a:t>měření</a:t>
            </a:r>
            <a:r>
              <a:rPr lang="cs-CZ" sz="1600" dirty="0"/>
              <a:t> základní sady </a:t>
            </a:r>
            <a:r>
              <a:rPr lang="cs-CZ" sz="1600" b="1" dirty="0"/>
              <a:t>ukazatelů</a:t>
            </a:r>
            <a:r>
              <a:rPr lang="cs-CZ" sz="1600" dirty="0"/>
              <a:t> výkonnosti.</a:t>
            </a:r>
          </a:p>
          <a:p>
            <a:pPr algn="just"/>
            <a:r>
              <a:rPr lang="cs-CZ" sz="1600" b="1" dirty="0"/>
              <a:t>Standard II. stupně </a:t>
            </a:r>
            <a:r>
              <a:rPr lang="cs-CZ" sz="1600" dirty="0"/>
              <a:t>– rozšiřuje standard I. o </a:t>
            </a:r>
            <a:r>
              <a:rPr lang="cs-CZ" sz="1600" b="1" dirty="0"/>
              <a:t>procesní optimalizaci </a:t>
            </a:r>
            <a:r>
              <a:rPr lang="cs-CZ" sz="1600" dirty="0"/>
              <a:t>agendy s využitím sady </a:t>
            </a:r>
            <a:r>
              <a:rPr lang="cs-CZ" sz="1600" b="1" dirty="0"/>
              <a:t>referenčních modelů </a:t>
            </a:r>
            <a:r>
              <a:rPr lang="cs-CZ" sz="1600" dirty="0"/>
              <a:t>pro různé typy OVM a zavedení </a:t>
            </a:r>
            <a:r>
              <a:rPr lang="cs-CZ" sz="1600" b="1" dirty="0"/>
              <a:t>objektivního měření </a:t>
            </a:r>
            <a:r>
              <a:rPr lang="cs-CZ" sz="1600" dirty="0"/>
              <a:t>a hodnocení výkonových a kvalitativních parametrů agendy.</a:t>
            </a:r>
          </a:p>
          <a:p>
            <a:pPr algn="just"/>
            <a:r>
              <a:rPr lang="cs-CZ" sz="1600" b="1" dirty="0"/>
              <a:t>Standard III. stupně </a:t>
            </a:r>
            <a:r>
              <a:rPr lang="cs-CZ" sz="1600" dirty="0"/>
              <a:t>– rozšiřuje standard II. o </a:t>
            </a:r>
            <a:r>
              <a:rPr lang="cs-CZ" sz="1600" b="1" dirty="0" smtClean="0"/>
              <a:t>nastavení pravidel pro transparentní </a:t>
            </a:r>
            <a:r>
              <a:rPr lang="cs-CZ" sz="1600" b="1" dirty="0"/>
              <a:t>výkonové financování </a:t>
            </a:r>
            <a:r>
              <a:rPr lang="cs-CZ" sz="1600" dirty="0"/>
              <a:t>založené na objektivním měření výkonových a kvalitativních parametrů služeb </a:t>
            </a:r>
            <a:r>
              <a:rPr lang="cs-CZ" sz="1600" dirty="0" smtClean="0"/>
              <a:t>agendy.</a:t>
            </a:r>
            <a:endParaRPr lang="cs-CZ" sz="1600" dirty="0"/>
          </a:p>
          <a:p>
            <a:pPr algn="just"/>
            <a:endParaRPr lang="cs-CZ" sz="1600" dirty="0"/>
          </a:p>
          <a:p>
            <a:pPr marL="0" indent="0" algn="just">
              <a:buNone/>
            </a:pPr>
            <a:r>
              <a:rPr lang="cs-CZ" sz="1600" dirty="0"/>
              <a:t>Do tvorby standardů budou zapojovány obce i kraje, které budou participovat na vzniku a ověřování referenčních řešeních agend pro různé typy obcí a režimů obsluhy klienta. </a:t>
            </a:r>
          </a:p>
        </p:txBody>
      </p:sp>
      <p:pic>
        <p:nvPicPr>
          <p:cNvPr id="5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lejckovaj\Downloads\Logo_CMY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28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15878" y="1484784"/>
            <a:ext cx="84592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Dokument Kontext a metodika řízení přenesené působnosti v podmínkách eGovernmentu 2020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14099" y="2420888"/>
            <a:ext cx="7911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 smtClean="0"/>
              <a:t>PROČ a JAK se má obec účinně připravit na postupnou standardizaci agend i na efektivní využití prvků eGovernmentu. 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278731" y="6085267"/>
            <a:ext cx="6036076" cy="369332"/>
          </a:xfrm>
          <a:prstGeom prst="rect">
            <a:avLst/>
          </a:prstGeom>
          <a:solidFill>
            <a:srgbClr val="2172B4"/>
          </a:solidFill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Dokument zveřejníme na stránkách MVČR během června 2017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12" name="Picture 2" descr="J:\PMA 3 projektová dokumentace\02_Řízení projektu\06_Komunikace\02_Publicita_projektu\12 Šablony a vzory pro vizuální identitu\Logo OPZ\Logo OPZ barevné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3290158" cy="68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lejckovaj\Downloads\Logo_CMY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9198"/>
            <a:ext cx="1912952" cy="84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Obrázek 14"/>
          <p:cNvPicPr/>
          <p:nvPr/>
        </p:nvPicPr>
        <p:blipFill>
          <a:blip r:embed="rId4"/>
          <a:stretch>
            <a:fillRect/>
          </a:stretch>
        </p:blipFill>
        <p:spPr>
          <a:xfrm>
            <a:off x="1619673" y="3356992"/>
            <a:ext cx="5184576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257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762</Words>
  <Application>Microsoft Office PowerPoint</Application>
  <PresentationFormat>Předvádění na obrazovce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Využívání prvků procesního řízení a zavedení standardů pro výkon prioritních agend veřejné správy (PMA 3)  reg. č. CZ.03.4.74/0.0./0.0/15_019/0004225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MV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MVCR</dc:creator>
  <cp:lastModifiedBy>MVCR</cp:lastModifiedBy>
  <cp:revision>20</cp:revision>
  <cp:lastPrinted>2017-06-08T09:00:47Z</cp:lastPrinted>
  <dcterms:created xsi:type="dcterms:W3CDTF">2017-05-30T05:32:10Z</dcterms:created>
  <dcterms:modified xsi:type="dcterms:W3CDTF">2018-05-15T14:09:33Z</dcterms:modified>
</cp:coreProperties>
</file>